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87" r:id="rId3"/>
    <p:sldId id="288" r:id="rId4"/>
    <p:sldId id="293" r:id="rId5"/>
    <p:sldId id="289" r:id="rId6"/>
    <p:sldId id="290" r:id="rId7"/>
    <p:sldId id="291" r:id="rId8"/>
    <p:sldId id="296" r:id="rId9"/>
    <p:sldId id="277" r:id="rId10"/>
    <p:sldId id="299" r:id="rId11"/>
    <p:sldId id="278" r:id="rId12"/>
    <p:sldId id="279" r:id="rId13"/>
    <p:sldId id="260" r:id="rId14"/>
    <p:sldId id="268" r:id="rId15"/>
    <p:sldId id="267" r:id="rId16"/>
    <p:sldId id="262" r:id="rId17"/>
    <p:sldId id="261" r:id="rId18"/>
    <p:sldId id="263" r:id="rId19"/>
    <p:sldId id="292" r:id="rId20"/>
    <p:sldId id="264" r:id="rId21"/>
    <p:sldId id="297" r:id="rId22"/>
    <p:sldId id="298" r:id="rId2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67" autoAdjust="0"/>
    <p:restoredTop sz="94660"/>
  </p:normalViewPr>
  <p:slideViewPr>
    <p:cSldViewPr>
      <p:cViewPr varScale="1">
        <p:scale>
          <a:sx n="114" d="100"/>
          <a:sy n="114" d="100"/>
        </p:scale>
        <p:origin x="146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9-09-11T05:24:06"/>
    </inkml:context>
    <inkml:brush xml:id="br0">
      <inkml:brushProperty name="width" value="0.33333" units="cm"/>
      <inkml:brushProperty name="height" value="0.66667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0 0,'30'0,"1"0,-1 0,0 0,0 0,1 0,-1 0,0 0,0 0,31 0,-31 0,30 0,-29 0,-1 0,30 0,-29 0,-1 0,0 0,0 0,1 0,29 0,-60 0,61 0,-1 0,-30 0,1 0,29 0,-30 0,0 0,1 0,29 0,-30 0,1 0,-1 0,0 0,31 0,-1 0,1 0,-31 0,30 0,-29 0,29 0,0 0,-60 0,61 0,-31 0,0 0,1 0,-1 0,0 0,0 0,31 0,-61 0,60 0,-29 0,-31 0,60 0,-30 0,-30 0,31 0,-1 0,0 0,0 0,0 0,1 0,-1 0,0 0,0 0,1 0,-1 0,-30 0,60 0,1 0,-61 0,30 0,0 0,1 0,-31 0,30 0,0 0,0 0,-30 0,31 0,-1 0,-30 0,30 0,0 0,0 0,-30 0,31 0,-1 0,0 0,-30 0,30 0,1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9-09-11T05:24:14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1 171,'0'-22,"0"22,46-22,-24 22,24 0,22-23,-23 23,0-23,46 23,0 0,1 0,-24 0,23-22,-46 22,45-23,-21 23,-24 0,0 0,24 0,-24 0,-23 0,46 0,-23 0,1 0,-1 0,23 0,-22 0,-46 0,45 0,-22 0,22 0,-22 0,0 0,1 0,21 0,-45 0,45 0,-22 0,-1 0,1 0,-1 0,-22 0,24 0,-2 0,1 0,-1 0,1 0,0 0,-23 0,22 0,1 0,-23 0,23 23,0-23,-1 22,-22-22,23 23,0 0,-1-23,-22 22,0 0,-22-22,-1 0,0 23,1-23,-24 0,23 0,1 0,-24 0,46 0,-45 0,23 0,-24 0,23 0,-22 0,-23 23,22-23,23 22,-45-22,45 0,1 0,-1 23,0-23,0 0,23 0,-22 0,-24 0,46 0,-45 0,23 0,22 0,-24 0,2 0,22 0,-23 0,1 0,-1 0,23 0,-23 0,-22 0,45 0,-22 0,-24 0,46 0,-45 0,22 0,23 23,-45-23,22 0,23 0,-23 0,-22 0,45 0,-23 0,0 0,1 0,22 0,-45 0,22 0,23 0,-23 0,0 0,1 0,22 0,-46 0,24 0,22 0,-24 0,2 0,22 0,-24 0,2 0,-1 0,23 0,-22 0,-1 0,0 0,23 0,-22 0,-1 0,23 0,-23 0,0 0,1 0,22 0,-23 0,1 0,-1 0,23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9-09-11T05:40:26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 contextRef="#ctx0" brushRef="#br0">7143 397,'0'0,"-23"0,0-23,1 23,-1 0,-45-23,45 23,-22 0,0 0,-1-22,23 22,-22 0,0 0,-23 0,45 0,-22-23,-1 23,1 0,-1-23,-44 23,22-23,22 23,-21 0,-1-22,-23 22,23 0,23 0,-24 0,1 0,1 0,-2-23,1 23,-23 0,23 0,-23 0,46 0,-45 0,45 0,-46 0,68 0,-68-23,46 23,22 0,-45 0,0 0,23 0,-1 0,-21 0,21 0,-22 0,23 0,-1 0,1 0,-23 0,23 0,-24 0,47 0,-24 0,-21 0,43 0,-43 0,21 0,1 0,-23 0,0 0,0 0,45 0,-44 0,22 0,0 0,-1 0,1 0,22 0,-22 0,-24 0,47 0,-23 0,-23 0,45 0,-23 0,1 0,22 0,-22 0,23 0,-24 0,1 0,22 0,-22 0,0 0,21 0,-21 0,0 0,22 0,-22 0,22 0,-22 0,0 0,45 0,-68 0,45 0,0 0,0 0,1 0,-24 0,24 0,-1 0,-23 0,1 0,45 0,-45 0,22 0,1 0,-23 0,21 0,2 0,-46 0,68 0,-68 0,45 0,-22 0,-1 0,-21 0,43 0,2 0,-1 0,1 0,-24 0,46 0,-45 0,-1 0,24 0,-23 0,22 0,0 0,-22 0,22 0,0 0,-22 0,22 0,1 0,-23 0,22 0,-23 0,1 0,22 0,1 0,-1 0,-23 0,1 0,23 0,-24 0,-22 0,45 0,-22 0,0 0,22 0,-22 0,22 0,0 0,1 0,-1 0,23 0,-45 0,22 0,1 23,-2 0,2-23,22 22,-23-22,-22 23,22 0,23 0,-22-23,22 22,0 1,-23 0,23-23,0 22,0 23,0-45,23 45,-23-22,22-1,-22 1,23 0,0-1,-1 1,-22-23,45 22,1 2,-23-24,-23 0,22 0,1 0,-23 0,45 22,-22-22,-23 0,23 0,0 0,-1 0,1 0,22 0,-22 0,22 0,-22 0,0 23,22-23,-22 0,22 22,1-22,-1 0,-23 0,1 0,0 0,-1 0,47 23,-47-23,23 0,1 23,-46-23,45 0,1 0,-46 0,45 0,-22 0,22 0,-23 0,24 0,-1 0,1 0,-1 0,1 0,-1 0,-23 0,24 0,-1 0,-45 0,46 0,22 0,-46 0,23 0,-21 0,43 0,1 0,-23 0,-21 0,21 0,-23 0,1 0,0 0,-1 0,1 0,45 0,-68 0,46 0,-24 0,23 0,-22 0,0 0,0 0,22 0,-22 0,-1 0,23 0,1 0,-1 0,-22 0,0 0,22 0,-22 0,0 0,22 0,-23 0,46 0,-22 0,-23 0,22 0,0 0,-22 0,23 0,-1 0,-45 0,68 0,-1 0,-43 0,43 0,-21 0,-2 0,2 0,-1 0,-22 0,22 0,-23 0,24 22,-1-22,23 0,-45 0,45 0,-23 0,-22 0,45 0,-22 0,-46 0,45 0,0 0,-45 0,45 0,24 0,-47 0,24 0,-1 0,-23 0,24 0,-23 0,22 0,-22 0,-1 0,24 23,-23-23,-1 0,23 0,-22 0,22 23,-22-23,23 0,-46 0,45 23,0-23,-45 0,23 0,23 22,-1-22,-23 0,1 0,22 23,0-23,-21 0,-2 0,23 23,-22-23,0 0,-1 0,1 0,0 0,22 0,-45 0,23 0,0 0,22 0,-23 0,2 0,-2 0,23 0,1 0,-46 0,45 0,23 0,-68 0,45 0,1 0,-1 0,-22 0,22 0,-22 0,0 0,-1 0,1 0,-1 0,24 0,-23 0,-1 0,1 0,0 0,22 0,-23 0,2 0,-2 0,1 0,-1 0,24 0,-46 0,45 0,1 0,-24 0,1 0,-1 0,1 0,0 0,-1 0,1 0,0 0,22 0,-45 0,23 0,0 0,-23-23,22 23,1 0,-1-23,-22 23,24 0,-2-22,1-1,-23 0,22 23,-22-23,23 1,-23 22,0-23,0 0,0 1,0 22,0-23,0 1,0-2,0 24,0-22,0-1,0 1,0 22,0-23,0 0,0 23,0-22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9-09-11T05:40:31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 contextRef="#ctx0" brushRef="#br0">2707 121,'0'0,"-23"0,-23 0,1 0,0 0,0 0,-46 0,91 0,-23 0,-45 0,46-23,-24 23,-22 0,0 0,22 0,-44 0,22 0,-23 0,23 0,-23 0,23 0,-22 0,-1 0,47 0,-25 0,2 0,-1 0,45 0,-23 0,-21 0,44 0,-22 0,-24 0,47 0,-24 0,1 0,23 0,-2 0,2 0,-23 0,-1 0,46 0,-45 0,23 0,-2 0,-21 0,23 0,-1 0,-22 0,22 0,23 0,-23 0,0 0,23 0,-45 0,22 0,1 0,-1 0,-23 0,46 0,-22 0,-1 0,23 0,-45 0,22 0,1 23,22-1,-23-22,23 23,0-1,0 1,0-23,0 23,0-1,0-22,0 22,0 1,0 0,0-23,0 22,0 1,0-1,0-22,0 24,0-2,0 1,0-23,23 22,-23 1,22 0,1-1,-23 1,23-23,-1 23,1 0,-1 22,2-45,-2 22,1 1,-1-23,24 22,-46-22,22 0,24 22,-23-22,22 23,0 0,0 0,1-1,-1 1,1-23,21 23,-43-23,43 0,-21 22,-24-22,24 0,-1 0,-22 23,22-23,0 0,-22 0,23 22,-24-22,1 0,0 0,22 0,-23 0,24 0,-23 0,-1 0,23 0,0 0,-22 0,0 0,-1 0,46 0,-45 0,-1 0,1 0,23 0,-46 0,45 0,0 0,-22 0,23 0,-1 0,-23 0,1-22,0 22,-1 0,23 0,-21 0,-24 0,22-23,1 23,-1 0,-22-22,23 22,22 0,-45-23,23 23,23 0,-24 0,1-23,0 23,-1 0,-22-22,23 22,-1-23,2 23,21-23,-23 23,1-23,0 23,-1 0,1 0,-23-22,22 22,2 0,-2-22,1-1,-1 1,1 22,-23-23,23-22,-23 22,0 23,22-23,-22 1,23 22,-23-23,0 0,0 1,0 22,0-23,0 1,0-2,0 24,0-45,-23 23,23 22,-22-23,22 0,0 1,0 22,0-22,-23-1</inkml:trace>
</inkml:ink>
</file>

<file path=ppt/media/image1.png>
</file>

<file path=ppt/media/image2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78BEB-1977-465E-BAA2-D423C4B9ECC7}" type="datetimeFigureOut">
              <a:rPr lang="zh-CN" altLang="en-US" smtClean="0"/>
              <a:t>2024/8/29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CBD5E-23C6-4BF7-99D3-9F52A7B633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customXml" Target="../ink/ink3.xml"/><Relationship Id="rId7" Type="http://schemas.openxmlformats.org/officeDocument/2006/relationships/customXml" Target="../ink/ink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customXml" Target="../ink/ink1.xml"/><Relationship Id="rId7" Type="http://schemas.openxmlformats.org/officeDocument/2006/relationships/customXml" Target="../ink/ink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3568" y="584684"/>
            <a:ext cx="7772400" cy="1728192"/>
          </a:xfrm>
        </p:spPr>
        <p:txBody>
          <a:bodyPr/>
          <a:lstStyle/>
          <a:p>
            <a:r>
              <a:rPr lang="en-US" altLang="zh-CN" sz="4000" b="1" dirty="0"/>
              <a:t>2024</a:t>
            </a:r>
            <a:r>
              <a:rPr lang="zh-CN" altLang="en-US" sz="4000" b="1" dirty="0"/>
              <a:t>年全国大学生数学建模竞赛</a:t>
            </a:r>
            <a:br>
              <a:rPr lang="zh-CN" altLang="en-US" sz="4000" b="1" dirty="0"/>
            </a:br>
            <a:r>
              <a:rPr lang="zh-CN" altLang="en-US" sz="4000" b="1" dirty="0"/>
              <a:t>参赛须知</a:t>
            </a:r>
          </a:p>
        </p:txBody>
      </p:sp>
      <p:sp>
        <p:nvSpPr>
          <p:cNvPr id="3" name="矩形 2"/>
          <p:cNvSpPr/>
          <p:nvPr/>
        </p:nvSpPr>
        <p:spPr>
          <a:xfrm>
            <a:off x="3275856" y="2132856"/>
            <a:ext cx="3024336" cy="37444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3333FF"/>
                </a:solidFill>
              </a:rPr>
              <a:t>东校区</a:t>
            </a:r>
            <a:endParaRPr lang="en-US" altLang="zh-CN" sz="2400" b="1" dirty="0">
              <a:solidFill>
                <a:srgbClr val="3333FF"/>
              </a:solidFill>
            </a:endParaRPr>
          </a:p>
          <a:p>
            <a:pPr algn="ctr"/>
            <a:endParaRPr lang="en-US" altLang="zh-CN" sz="2400" b="1" dirty="0">
              <a:solidFill>
                <a:srgbClr val="3333FF"/>
              </a:solidFill>
            </a:endParaRPr>
          </a:p>
          <a:p>
            <a:pPr algn="ctr"/>
            <a:endParaRPr lang="en-US" altLang="zh-CN" sz="2400" b="1" dirty="0">
              <a:solidFill>
                <a:srgbClr val="3333FF"/>
              </a:solidFill>
            </a:endParaRPr>
          </a:p>
          <a:p>
            <a:pPr algn="ctr"/>
            <a:endParaRPr lang="en-US" altLang="zh-CN" sz="2400" b="1" dirty="0">
              <a:solidFill>
                <a:srgbClr val="3333FF"/>
              </a:solidFill>
            </a:endParaRPr>
          </a:p>
          <a:p>
            <a:pPr algn="ctr"/>
            <a:endParaRPr lang="en-US" altLang="zh-CN" sz="2400" b="1" dirty="0">
              <a:solidFill>
                <a:srgbClr val="3333FF"/>
              </a:solidFill>
            </a:endParaRPr>
          </a:p>
          <a:p>
            <a:pPr algn="ctr"/>
            <a:endParaRPr lang="en-US" altLang="zh-CN" sz="2400" b="1" dirty="0">
              <a:solidFill>
                <a:srgbClr val="3333FF"/>
              </a:solidFill>
            </a:endParaRPr>
          </a:p>
          <a:p>
            <a:pPr algn="ctr"/>
            <a:endParaRPr lang="en-US" altLang="zh-CN" sz="2400" b="1" dirty="0">
              <a:solidFill>
                <a:srgbClr val="3333FF"/>
              </a:solidFill>
            </a:endParaRPr>
          </a:p>
          <a:p>
            <a:pPr algn="ctr"/>
            <a:endParaRPr lang="en-US" altLang="zh-CN" sz="2400" b="1" dirty="0">
              <a:solidFill>
                <a:srgbClr val="3333FF"/>
              </a:solidFill>
            </a:endParaRPr>
          </a:p>
          <a:p>
            <a:pPr algn="ctr"/>
            <a:endParaRPr lang="zh-CN" altLang="en-US" sz="2400" b="1" dirty="0">
              <a:solidFill>
                <a:srgbClr val="3333FF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419872" y="3789040"/>
            <a:ext cx="1224136" cy="187220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3333FF"/>
                </a:solidFill>
              </a:rPr>
              <a:t>文萃楼</a:t>
            </a:r>
            <a:endParaRPr lang="en-US" altLang="zh-CN" b="1" dirty="0">
              <a:solidFill>
                <a:srgbClr val="3333FF"/>
              </a:solidFill>
            </a:endParaRPr>
          </a:p>
          <a:p>
            <a:pPr algn="ctr"/>
            <a:endParaRPr lang="en-US" altLang="zh-CN" b="1" dirty="0">
              <a:solidFill>
                <a:srgbClr val="3333FF"/>
              </a:solidFill>
            </a:endParaRPr>
          </a:p>
          <a:p>
            <a:pPr algn="ctr"/>
            <a:endParaRPr lang="en-US" altLang="zh-CN" b="1" dirty="0">
              <a:solidFill>
                <a:srgbClr val="3333FF"/>
              </a:solidFill>
            </a:endParaRPr>
          </a:p>
          <a:p>
            <a:pPr algn="ctr"/>
            <a:endParaRPr lang="en-US" altLang="zh-CN" b="1" dirty="0">
              <a:solidFill>
                <a:srgbClr val="3333FF"/>
              </a:solidFill>
            </a:endParaRPr>
          </a:p>
          <a:p>
            <a:pPr algn="ctr"/>
            <a:endParaRPr lang="en-US" altLang="zh-CN" b="1" dirty="0">
              <a:solidFill>
                <a:srgbClr val="3333FF"/>
              </a:solidFill>
            </a:endParaRPr>
          </a:p>
          <a:p>
            <a:pPr algn="ctr"/>
            <a:endParaRPr lang="zh-CN" altLang="en-US" b="1" dirty="0">
              <a:solidFill>
                <a:srgbClr val="3333FF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419872" y="5373216"/>
            <a:ext cx="576064" cy="28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/>
              <a:t>E</a:t>
            </a:r>
            <a:endParaRPr lang="zh-CN" altLang="en-US" sz="2000" b="1" dirty="0"/>
          </a:p>
        </p:txBody>
      </p:sp>
      <p:sp>
        <p:nvSpPr>
          <p:cNvPr id="6" name="下箭头 5"/>
          <p:cNvSpPr/>
          <p:nvPr/>
        </p:nvSpPr>
        <p:spPr>
          <a:xfrm flipV="1">
            <a:off x="3779912" y="5697252"/>
            <a:ext cx="316835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419872" y="608400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3333FF"/>
                </a:solidFill>
              </a:rPr>
              <a:t>数学实验中心由此上楼</a:t>
            </a:r>
          </a:p>
        </p:txBody>
      </p:sp>
      <p:sp>
        <p:nvSpPr>
          <p:cNvPr id="8" name="椭圆 7"/>
          <p:cNvSpPr/>
          <p:nvPr/>
        </p:nvSpPr>
        <p:spPr>
          <a:xfrm>
            <a:off x="4788024" y="4725144"/>
            <a:ext cx="1440160" cy="9361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/>
              <a:t>良乡校区体育馆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4ED71DE-E005-4651-A1E9-9BBE32FDF3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88" t="10800" r="32675" b="13601"/>
          <a:stretch/>
        </p:blipFill>
        <p:spPr>
          <a:xfrm>
            <a:off x="323528" y="276217"/>
            <a:ext cx="4320480" cy="6305566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51CD23A0-138F-4902-9018-09234B45C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0649" y="276217"/>
            <a:ext cx="4032448" cy="2953907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不要购买网上论文</a:t>
            </a:r>
            <a:endParaRPr lang="en-US" altLang="zh-CN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不用、不买别人代码，重复太多也会违规</a:t>
            </a:r>
            <a:endParaRPr lang="en-US" altLang="zh-CN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不要买别人输出结果、图</a:t>
            </a:r>
            <a:endParaRPr lang="en-US" altLang="zh-CN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只有工具箱原始代码，可以添加一些注释文字，截屏贴入附录</a:t>
            </a:r>
            <a:endParaRPr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1095725-1D2F-4422-8FAD-3F07C48E6B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972"/>
          <a:stretch/>
        </p:blipFill>
        <p:spPr>
          <a:xfrm>
            <a:off x="5508104" y="3284984"/>
            <a:ext cx="2664296" cy="167044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74B39F9-0AD4-4ECE-8FBB-1D043BDE08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028"/>
          <a:stretch/>
        </p:blipFill>
        <p:spPr>
          <a:xfrm>
            <a:off x="5508104" y="4946410"/>
            <a:ext cx="2664296" cy="172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201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2439" y="649578"/>
            <a:ext cx="4482498" cy="756084"/>
          </a:xfrm>
        </p:spPr>
        <p:txBody>
          <a:bodyPr>
            <a:noAutofit/>
          </a:bodyPr>
          <a:lstStyle/>
          <a:p>
            <a:r>
              <a:rPr lang="en-US" altLang="zh-CN" sz="2400" i="0" dirty="0">
                <a:solidFill>
                  <a:srgbClr val="FF0000"/>
                </a:solidFill>
                <a:latin typeface="+mn-ea"/>
                <a:ea typeface="+mn-ea"/>
              </a:rPr>
              <a:t>PDF</a:t>
            </a:r>
            <a:r>
              <a:rPr lang="zh-CN" altLang="en-US" sz="2400" i="0" dirty="0">
                <a:solidFill>
                  <a:srgbClr val="FF0000"/>
                </a:solidFill>
                <a:latin typeface="+mn-ea"/>
                <a:ea typeface="+mn-ea"/>
              </a:rPr>
              <a:t>文件用浏览器打开时会显示原</a:t>
            </a:r>
            <a:r>
              <a:rPr lang="en-US" altLang="zh-CN" sz="2400" i="0" dirty="0">
                <a:solidFill>
                  <a:srgbClr val="FF0000"/>
                </a:solidFill>
                <a:latin typeface="+mn-ea"/>
                <a:ea typeface="+mn-ea"/>
              </a:rPr>
              <a:t>Word</a:t>
            </a:r>
            <a:r>
              <a:rPr lang="zh-CN" altLang="en-US" sz="2400" i="0" dirty="0">
                <a:solidFill>
                  <a:srgbClr val="FF0000"/>
                </a:solidFill>
                <a:latin typeface="+mn-ea"/>
                <a:ea typeface="+mn-ea"/>
              </a:rPr>
              <a:t>文档名字或学校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144" y="1620997"/>
            <a:ext cx="6600825" cy="4236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墨迹 5"/>
              <p14:cNvContentPartPr/>
              <p14:nvPr/>
            </p14:nvContentPartPr>
            <p14:xfrm>
              <a:off x="1143065" y="2505962"/>
              <a:ext cx="2572020" cy="362610"/>
            </p14:xfrm>
          </p:contentPart>
        </mc:Choice>
        <mc:Fallback xmlns="">
          <p:pic>
            <p:nvPicPr>
              <p:cNvPr id="6" name="墨迹 5"/>
            </p:nvPicPr>
            <p:blipFill>
              <a:blip r:embed="rId6"/>
            </p:blipFill>
            <p:spPr>
              <a:xfrm>
                <a:off x="1143065" y="2505962"/>
                <a:ext cx="2572020" cy="36261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墨迹 7"/>
              <p14:cNvContentPartPr/>
              <p14:nvPr/>
            </p14:nvContentPartPr>
            <p14:xfrm>
              <a:off x="1964405" y="1609292"/>
              <a:ext cx="1017090" cy="349110"/>
            </p14:xfrm>
          </p:contentPart>
        </mc:Choice>
        <mc:Fallback xmlns="">
          <p:pic>
            <p:nvPicPr>
              <p:cNvPr id="8" name="墨迹 7"/>
            </p:nvPicPr>
            <p:blipFill>
              <a:blip r:embed="rId8"/>
            </p:blipFill>
            <p:spPr>
              <a:xfrm>
                <a:off x="1964405" y="1609292"/>
                <a:ext cx="1017090" cy="349110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777240" y="1073150"/>
            <a:ext cx="7293610" cy="3585845"/>
          </a:xfrm>
        </p:spPr>
        <p:txBody>
          <a:bodyPr>
            <a:noAutofit/>
          </a:bodyPr>
          <a:lstStyle/>
          <a:p>
            <a:pPr lvl="0" fontAlgn="auto">
              <a:lnSpc>
                <a:spcPct val="100000"/>
              </a:lnSpc>
              <a:spcBef>
                <a:spcPts val="0"/>
              </a:spcBef>
            </a:pPr>
            <a:r>
              <a:rPr lang="zh-CN" altLang="zh-CN" sz="2400" dirty="0"/>
              <a:t>对</a:t>
            </a:r>
            <a:r>
              <a:rPr lang="en-US" altLang="zh-CN" sz="2400" dirty="0"/>
              <a:t>PDF</a:t>
            </a:r>
            <a:r>
              <a:rPr lang="zh-CN" altLang="zh-CN" sz="2400" dirty="0"/>
              <a:t>软件保存的文件名进行检查</a:t>
            </a:r>
            <a:r>
              <a:rPr lang="en-US" altLang="zh-CN" sz="2400" dirty="0"/>
              <a:t>, </a:t>
            </a:r>
            <a:r>
              <a:rPr lang="zh-CN" altLang="zh-CN" sz="2400" dirty="0"/>
              <a:t>避免出现鼠标点在文件名上会自动弹出学校作者等信息</a:t>
            </a:r>
            <a:r>
              <a:rPr lang="en-US" altLang="zh-CN" sz="2400" dirty="0"/>
              <a:t>. </a:t>
            </a:r>
          </a:p>
          <a:p>
            <a:pPr lvl="0" fontAlgn="auto">
              <a:lnSpc>
                <a:spcPct val="100000"/>
              </a:lnSpc>
              <a:spcBef>
                <a:spcPts val="0"/>
              </a:spcBef>
            </a:pPr>
            <a:r>
              <a:rPr lang="zh-CN" altLang="en-US" sz="2400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注意</a:t>
            </a:r>
            <a:r>
              <a:rPr lang="en-US" altLang="zh-CN" sz="2400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  </a:t>
            </a:r>
            <a:r>
              <a:rPr lang="zh-CN" altLang="en-US" sz="2400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绝对不要用和姓名、队伍编号、学校等信息编制文件名、附件名、程序名，任何地方都不允许出现这些信息。草稿也不能用！特别是作为压缩文件的附件，里面的子目录和文件一定要小心命名，尽量用和内容相关的名字，直观易找。程序代码中不可以出现名字！</a:t>
            </a:r>
            <a:endParaRPr lang="en-US" altLang="zh-CN" sz="2400" dirty="0">
              <a:solidFill>
                <a:srgbClr val="3333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5. </a:t>
            </a:r>
            <a:r>
              <a:rPr lang="zh-CN" altLang="en-US" b="1" dirty="0"/>
              <a:t>论文格式要求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880" y="1340767"/>
            <a:ext cx="5112965" cy="51946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67544" y="2349800"/>
            <a:ext cx="27363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查看</a:t>
            </a:r>
            <a:r>
              <a:rPr lang="en-US" altLang="zh-CN" sz="3200" b="1" dirty="0" err="1"/>
              <a:t>i</a:t>
            </a:r>
            <a:r>
              <a:rPr lang="zh-CN" altLang="en-US" sz="3200" b="1" dirty="0"/>
              <a:t>北理群内文档</a:t>
            </a:r>
          </a:p>
        </p:txBody>
      </p:sp>
      <p:sp>
        <p:nvSpPr>
          <p:cNvPr id="3" name="矩形 2"/>
          <p:cNvSpPr/>
          <p:nvPr/>
        </p:nvSpPr>
        <p:spPr>
          <a:xfrm>
            <a:off x="3635896" y="1268760"/>
            <a:ext cx="50405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6. </a:t>
            </a:r>
            <a:r>
              <a:rPr lang="zh-CN" altLang="en-US" b="1" dirty="0"/>
              <a:t>官网提交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7639"/>
            <a:ext cx="8229600" cy="5179713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2400" b="1" dirty="0"/>
              <a:t>论文完成后，将论文转为</a:t>
            </a:r>
            <a:r>
              <a:rPr lang="en-US" altLang="zh-CN" sz="2400" b="1" dirty="0"/>
              <a:t>pdf</a:t>
            </a:r>
            <a:r>
              <a:rPr lang="zh-CN" altLang="en-US" sz="2400" b="1" dirty="0"/>
              <a:t>，支撑材料做成一个压缩文件。</a:t>
            </a:r>
            <a:endParaRPr lang="en-US" altLang="zh-CN" sz="2400" b="1" dirty="0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24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队长</a:t>
            </a:r>
            <a:r>
              <a:rPr lang="zh-CN" altLang="en-US" sz="2400" b="1" dirty="0"/>
              <a:t>用客户端软件</a:t>
            </a:r>
            <a:r>
              <a:rPr lang="zh-CN" altLang="en-US" sz="24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</a:t>
            </a:r>
            <a:r>
              <a:rPr lang="zh-CN" altLang="en-US" sz="2400" b="1" dirty="0"/>
              <a:t>生成论文、支撑材料的</a:t>
            </a:r>
            <a:r>
              <a:rPr lang="en-US" altLang="zh-CN" sz="2400" b="1" dirty="0" err="1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MD5</a:t>
            </a:r>
            <a:r>
              <a:rPr lang="zh-CN" altLang="en-US" sz="24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</a:t>
            </a:r>
            <a:r>
              <a:rPr lang="zh-CN" altLang="en-US" sz="2400" b="1" dirty="0"/>
              <a:t>，并在</a:t>
            </a:r>
            <a:r>
              <a:rPr lang="en-US" altLang="zh-CN" sz="2400" b="1" dirty="0"/>
              <a:t>9</a:t>
            </a:r>
            <a:r>
              <a:rPr lang="zh-CN" altLang="en-US" sz="2400" b="1" dirty="0"/>
              <a:t>月</a:t>
            </a:r>
            <a:r>
              <a:rPr lang="en-US" altLang="zh-CN" sz="2400" b="1" dirty="0"/>
              <a:t>8</a:t>
            </a:r>
            <a:r>
              <a:rPr lang="zh-CN" altLang="en-US" sz="2400" b="1" dirty="0"/>
              <a:t>日</a:t>
            </a:r>
            <a:r>
              <a:rPr lang="en-US" altLang="zh-CN" sz="2400" b="1" dirty="0"/>
              <a:t>20:00</a:t>
            </a:r>
            <a:r>
              <a:rPr lang="zh-CN" altLang="en-US" sz="2400" b="1" dirty="0"/>
              <a:t>之前完成</a:t>
            </a:r>
            <a:r>
              <a:rPr lang="en-US" altLang="zh-CN" sz="24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MD5</a:t>
            </a:r>
            <a:r>
              <a:rPr lang="zh-CN" altLang="en-US" sz="24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</a:t>
            </a:r>
            <a:r>
              <a:rPr lang="zh-CN" altLang="en-US" sz="2400" b="1" dirty="0"/>
              <a:t>的提交，</a:t>
            </a:r>
            <a:r>
              <a:rPr lang="zh-CN" altLang="en-US" sz="24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此后不要再打开、转移、修改这两个文件</a:t>
            </a:r>
            <a:r>
              <a:rPr lang="zh-CN" altLang="en-US" sz="2400" b="1" dirty="0"/>
              <a:t>。</a:t>
            </a:r>
            <a:endParaRPr lang="en-US" altLang="zh-CN" sz="2400" b="1" dirty="0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altLang="zh-CN" sz="2400" b="1" dirty="0"/>
              <a:t>9</a:t>
            </a:r>
            <a:r>
              <a:rPr lang="zh-CN" altLang="en-US" sz="2400" b="1" dirty="0"/>
              <a:t>月</a:t>
            </a:r>
            <a:r>
              <a:rPr lang="en-US" altLang="zh-CN" sz="2400" b="1" dirty="0"/>
              <a:t>8</a:t>
            </a:r>
            <a:r>
              <a:rPr lang="zh-CN" altLang="en-US" sz="2400" b="1" dirty="0"/>
              <a:t>日</a:t>
            </a:r>
            <a:r>
              <a:rPr lang="en-US" altLang="zh-CN" sz="2400" b="1" dirty="0"/>
              <a:t>20:00-9</a:t>
            </a:r>
            <a:r>
              <a:rPr lang="zh-CN" altLang="en-US" sz="2400" b="1" dirty="0"/>
              <a:t>月</a:t>
            </a:r>
            <a:r>
              <a:rPr lang="en-US" altLang="zh-CN" sz="2400" b="1" dirty="0"/>
              <a:t>9</a:t>
            </a:r>
            <a:r>
              <a:rPr lang="zh-CN" altLang="en-US" sz="2400" b="1" dirty="0"/>
              <a:t>日</a:t>
            </a:r>
            <a:r>
              <a:rPr lang="en-US" altLang="zh-CN" sz="2400" b="1" dirty="0"/>
              <a:t>14:00</a:t>
            </a:r>
            <a:r>
              <a:rPr lang="zh-CN" altLang="en-US" sz="2400" b="1" dirty="0"/>
              <a:t>，</a:t>
            </a:r>
            <a:r>
              <a:rPr lang="zh-CN" altLang="en-US" sz="24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队长</a:t>
            </a:r>
            <a:r>
              <a:rPr lang="zh-CN" altLang="en-US" sz="2400" b="1" dirty="0"/>
              <a:t>用客户端软件</a:t>
            </a:r>
            <a:r>
              <a:rPr lang="zh-CN" altLang="en-US" sz="24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上传论文和支撑材料压缩文件</a:t>
            </a:r>
            <a:r>
              <a:rPr lang="zh-CN" altLang="en-US" sz="2400" b="1" dirty="0"/>
              <a:t>。</a:t>
            </a:r>
            <a:endParaRPr lang="en-US" altLang="zh-CN" sz="2400" b="1" dirty="0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2400" b="1" dirty="0"/>
              <a:t>上传</a:t>
            </a:r>
            <a:r>
              <a:rPr lang="en-US" altLang="zh-CN" sz="2400" b="1" dirty="0"/>
              <a:t>MD5</a:t>
            </a:r>
            <a:r>
              <a:rPr lang="zh-CN" altLang="en-US" sz="2400" b="1" dirty="0"/>
              <a:t>码、论文、支撑材料压缩文件时，</a:t>
            </a:r>
            <a:r>
              <a:rPr lang="zh-CN" altLang="en-US" sz="24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客户端软件会提示保存页面</a:t>
            </a:r>
            <a:r>
              <a:rPr lang="zh-CN" altLang="en-US" sz="2400" b="1" dirty="0"/>
              <a:t>，务必保存下来，以备出现问题时查证。</a:t>
            </a:r>
            <a:endParaRPr lang="en-US" altLang="zh-CN" sz="2400" b="1" dirty="0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确定选题后，记得在</a:t>
            </a:r>
            <a:r>
              <a:rPr lang="en-US" altLang="zh-CN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cnki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系统选题！！</a:t>
            </a:r>
            <a:endParaRPr lang="en-US" altLang="zh-CN" sz="2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卡着时间节点提交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MD5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码！！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MD5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码之后，不要再打开、转移、修改文件！！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7. </a:t>
            </a:r>
            <a:r>
              <a:rPr lang="zh-CN" altLang="en-US" b="1" dirty="0"/>
              <a:t>校内提交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210185"/>
            <a:ext cx="8229600" cy="388311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sz="2400" dirty="0"/>
              <a:t>1</a:t>
            </a:r>
            <a:r>
              <a:rPr lang="zh-CN" altLang="en-US" sz="2400" dirty="0"/>
              <a:t>、将</a:t>
            </a:r>
            <a:r>
              <a:rPr lang="zh-CN" altLang="en-US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论文正文</a:t>
            </a:r>
            <a:r>
              <a:rPr lang="en-US" altLang="zh-CN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(word</a:t>
            </a:r>
            <a:r>
              <a:rPr lang="zh-CN" altLang="en-US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电子文件</a:t>
            </a:r>
            <a:r>
              <a:rPr lang="en-US" altLang="zh-CN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)</a:t>
            </a:r>
            <a:r>
              <a:rPr lang="zh-CN" altLang="en-US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、支撑材料</a:t>
            </a:r>
            <a:r>
              <a:rPr lang="en-US" altLang="zh-CN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</a:t>
            </a:r>
            <a:r>
              <a:rPr lang="zh-CN" altLang="en-US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电子文件</a:t>
            </a:r>
            <a:r>
              <a:rPr lang="en-US" altLang="zh-CN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)</a:t>
            </a:r>
            <a:r>
              <a:rPr lang="zh-CN" altLang="en-US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、三个队员打印签字的承诺书</a:t>
            </a:r>
            <a:r>
              <a:rPr lang="en-US" altLang="zh-CN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(</a:t>
            </a:r>
            <a:r>
              <a:rPr lang="zh-CN" altLang="en-US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纸质</a:t>
            </a:r>
            <a:r>
              <a:rPr lang="en-US" altLang="zh-CN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)</a:t>
            </a:r>
            <a:r>
              <a:rPr lang="zh-CN" altLang="en-US" sz="2400" dirty="0"/>
              <a:t>，交到</a:t>
            </a:r>
            <a:r>
              <a:rPr lang="zh-CN" altLang="en-US" sz="2400" b="1" dirty="0">
                <a:solidFill>
                  <a:srgbClr val="3333FF"/>
                </a:solidFill>
              </a:rPr>
              <a:t>文萃楼</a:t>
            </a:r>
            <a:r>
              <a:rPr lang="en-US" altLang="zh-CN" sz="2400" b="1" dirty="0">
                <a:solidFill>
                  <a:srgbClr val="3333FF"/>
                </a:solidFill>
              </a:rPr>
              <a:t>E210</a:t>
            </a:r>
            <a:r>
              <a:rPr lang="zh-CN" altLang="en-US" sz="2400" dirty="0"/>
              <a:t>室李学文老师处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2</a:t>
            </a:r>
            <a:r>
              <a:rPr lang="zh-CN" altLang="en-US" sz="2400" dirty="0"/>
              <a:t>、将论文正文</a:t>
            </a:r>
            <a:r>
              <a:rPr lang="en-US" altLang="zh-CN" sz="2400" dirty="0"/>
              <a:t>(word</a:t>
            </a:r>
            <a:r>
              <a:rPr lang="zh-CN" altLang="en-US" sz="2400" dirty="0"/>
              <a:t>版</a:t>
            </a:r>
            <a:r>
              <a:rPr lang="en-US" altLang="zh-CN" sz="2400" dirty="0"/>
              <a:t>)</a:t>
            </a:r>
            <a:r>
              <a:rPr lang="zh-CN" altLang="en-US" sz="2400" dirty="0"/>
              <a:t>、支撑材料上传到</a:t>
            </a:r>
            <a:r>
              <a:rPr lang="en-US" altLang="zh-CN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mec.bit.edu.cn</a:t>
            </a:r>
            <a:r>
              <a:rPr lang="zh-CN" altLang="en-US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  <a:cs typeface="黑体" panose="02010609060101010101" pitchFamily="49" charset="-122"/>
              </a:rPr>
              <a:t>全国赛下。</a:t>
            </a:r>
            <a:endParaRPr lang="en-US" altLang="zh-CN" sz="2000" b="1" dirty="0">
              <a:solidFill>
                <a:srgbClr val="3333FF"/>
              </a:solidFill>
              <a:latin typeface="黑体" panose="02010609060101010101" pitchFamily="49" charset="-122"/>
              <a:ea typeface="黑体" panose="02010609060101010101" pitchFamily="49" charset="-122"/>
              <a:cs typeface="黑体" panose="02010609060101010101" pitchFamily="49" charset="-122"/>
            </a:endParaRPr>
          </a:p>
          <a:p>
            <a:pPr marL="0" indent="0">
              <a:buNone/>
            </a:pPr>
            <a:endParaRPr lang="en-US" altLang="zh-CN" sz="20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r>
              <a:rPr lang="zh-CN" altLang="en-US" sz="2400" dirty="0"/>
              <a:t>注：向本校老师提交论文正文、支撑材料时，应放入一个文件夹，</a:t>
            </a:r>
            <a:r>
              <a:rPr lang="zh-CN" altLang="en-US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文件夹命名为“本队北京赛区官网编号</a:t>
            </a:r>
            <a:r>
              <a:rPr lang="en-US" altLang="zh-CN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三个队员姓名”，比如“</a:t>
            </a:r>
            <a:r>
              <a:rPr lang="en-US" altLang="zh-CN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0125478</a:t>
            </a:r>
            <a:r>
              <a:rPr lang="zh-CN" altLang="en-US" sz="24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张三李四王五”</a:t>
            </a:r>
            <a:r>
              <a:rPr lang="zh-CN" altLang="en-US" sz="2400" dirty="0"/>
              <a:t>。</a:t>
            </a:r>
          </a:p>
        </p:txBody>
      </p:sp>
      <p:sp>
        <p:nvSpPr>
          <p:cNvPr id="4" name="矩形 3"/>
          <p:cNvSpPr/>
          <p:nvPr/>
        </p:nvSpPr>
        <p:spPr>
          <a:xfrm>
            <a:off x="473427" y="1556792"/>
            <a:ext cx="28135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/>
              <a:t>9</a:t>
            </a:r>
            <a:r>
              <a:rPr lang="zh-CN" altLang="en-US" sz="2800" dirty="0"/>
              <a:t>月</a:t>
            </a:r>
            <a:r>
              <a:rPr lang="en-US" altLang="zh-CN" sz="2800" dirty="0"/>
              <a:t>8</a:t>
            </a:r>
            <a:r>
              <a:rPr lang="zh-CN" altLang="en-US" sz="2800" dirty="0"/>
              <a:t>日</a:t>
            </a:r>
            <a:r>
              <a:rPr lang="en-US" altLang="zh-CN" sz="2800" dirty="0"/>
              <a:t>21:00</a:t>
            </a:r>
            <a:r>
              <a:rPr lang="zh-CN" altLang="en-US" sz="2800" dirty="0"/>
              <a:t>之前</a:t>
            </a:r>
          </a:p>
        </p:txBody>
      </p:sp>
      <p:sp>
        <p:nvSpPr>
          <p:cNvPr id="5" name="矩形 4"/>
          <p:cNvSpPr/>
          <p:nvPr/>
        </p:nvSpPr>
        <p:spPr>
          <a:xfrm>
            <a:off x="3888092" y="553750"/>
            <a:ext cx="47163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无需打印纸质版论文！！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8. </a:t>
            </a:r>
            <a:r>
              <a:rPr lang="zh-CN" altLang="en-US" b="1" dirty="0"/>
              <a:t>承诺书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06104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zh-CN" altLang="en-US" sz="2800" b="1" dirty="0"/>
              <a:t>各队应于</a:t>
            </a:r>
            <a:r>
              <a:rPr lang="en-US" altLang="zh-CN" sz="2800" b="1" dirty="0"/>
              <a:t>9</a:t>
            </a:r>
            <a:r>
              <a:rPr lang="zh-CN" altLang="en-US" sz="2800" b="1" dirty="0"/>
              <a:t>月</a:t>
            </a:r>
            <a:r>
              <a:rPr lang="en-US" altLang="zh-CN" sz="2800" b="1" dirty="0"/>
              <a:t>6</a:t>
            </a:r>
            <a:r>
              <a:rPr lang="zh-CN" altLang="en-US" sz="2800" b="1" dirty="0"/>
              <a:t>日</a:t>
            </a:r>
            <a:r>
              <a:rPr lang="en-US" altLang="zh-CN" sz="2800" b="1" dirty="0"/>
              <a:t>(</a:t>
            </a:r>
            <a:r>
              <a:rPr lang="zh-CN" altLang="en-US" sz="2800" b="1" dirty="0"/>
              <a:t>周五</a:t>
            </a:r>
            <a:r>
              <a:rPr lang="en-US" altLang="zh-CN" sz="2800" b="1" dirty="0"/>
              <a:t>)</a:t>
            </a:r>
            <a:r>
              <a:rPr lang="zh-CN" altLang="en-US" sz="2800" b="1" dirty="0"/>
              <a:t>确定选题，并找值班老师打印承诺书、三个队员都签字，指导教师无需签名。</a:t>
            </a:r>
            <a:r>
              <a:rPr lang="zh-CN" altLang="en-US" sz="28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论文电子版中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不要</a:t>
            </a:r>
            <a:r>
              <a:rPr lang="zh-CN" altLang="en-US" sz="28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承诺书！！！</a:t>
            </a:r>
            <a:endParaRPr lang="en-US" altLang="zh-CN" sz="2800" b="1" dirty="0">
              <a:solidFill>
                <a:srgbClr val="3333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800" b="1" dirty="0"/>
          </a:p>
          <a:p>
            <a:pPr algn="l">
              <a:buClrTx/>
              <a:buSzTx/>
            </a:pPr>
            <a:r>
              <a:rPr lang="zh-CN" altLang="en-US" sz="2800" b="1" dirty="0"/>
              <a:t>9月</a:t>
            </a:r>
            <a:r>
              <a:rPr lang="en-US" altLang="zh-CN" sz="2800" b="1" dirty="0"/>
              <a:t>6</a:t>
            </a:r>
            <a:r>
              <a:rPr lang="zh-CN" altLang="en-US" sz="2800" b="1" dirty="0"/>
              <a:t>日(周五)下午14:00-晚2</a:t>
            </a:r>
            <a:r>
              <a:rPr lang="en-US" altLang="zh-CN" sz="2800" b="1" dirty="0"/>
              <a:t>1</a:t>
            </a:r>
            <a:r>
              <a:rPr lang="zh-CN" altLang="en-US" sz="2800" b="1" dirty="0"/>
              <a:t>:00，</a:t>
            </a:r>
          </a:p>
          <a:p>
            <a:pPr algn="l">
              <a:buClrTx/>
              <a:buSzTx/>
            </a:pPr>
            <a:r>
              <a:rPr lang="zh-CN" altLang="en-US" sz="2800" b="1" dirty="0"/>
              <a:t>地点：文翠楼</a:t>
            </a:r>
            <a:r>
              <a:rPr lang="en-US" altLang="zh-CN" sz="2800" b="1" dirty="0"/>
              <a:t>E210</a:t>
            </a:r>
            <a:endParaRPr lang="zh-CN" altLang="en-US" sz="2800" b="1" dirty="0"/>
          </a:p>
          <a:p>
            <a:pPr algn="l">
              <a:buClrTx/>
              <a:buSzTx/>
            </a:pPr>
            <a:r>
              <a:rPr lang="zh-CN" altLang="en-US" sz="2800" b="1" dirty="0"/>
              <a:t>联系人：李学文老师</a:t>
            </a:r>
            <a:r>
              <a:rPr lang="en-US" altLang="zh-CN" sz="2800" b="1" dirty="0"/>
              <a:t>(13552599764)</a:t>
            </a:r>
            <a:endParaRPr lang="en-US" altLang="zh-CN" sz="2800" b="1" strike="sngStrike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9. </a:t>
            </a:r>
            <a:r>
              <a:rPr lang="zh-CN" altLang="en-US" b="1" dirty="0"/>
              <a:t>交卷流程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925143"/>
          </a:xfrm>
        </p:spPr>
        <p:txBody>
          <a:bodyPr vert="horz" lIns="91440" tIns="45720" rIns="91440" bIns="45720" rtlCol="0">
            <a:normAutofit fontScale="87500"/>
          </a:bodyPr>
          <a:lstStyle/>
          <a:p>
            <a:r>
              <a:rPr lang="en-US" altLang="zh-CN" sz="2800" b="1" dirty="0"/>
              <a:t>9</a:t>
            </a:r>
            <a:r>
              <a:rPr lang="zh-CN" altLang="en-US" sz="2800" b="1" dirty="0"/>
              <a:t>月</a:t>
            </a:r>
            <a:r>
              <a:rPr lang="en-US" altLang="zh-CN" sz="2800" b="1" dirty="0"/>
              <a:t>8</a:t>
            </a:r>
            <a:r>
              <a:rPr lang="zh-CN" altLang="en-US" sz="2800" b="1" dirty="0"/>
              <a:t>日</a:t>
            </a:r>
            <a:r>
              <a:rPr lang="en-US" altLang="zh-CN" sz="2800" b="1" dirty="0"/>
              <a:t>20:00</a:t>
            </a:r>
            <a:r>
              <a:rPr lang="zh-CN" altLang="en-US" sz="2800" b="1" dirty="0"/>
              <a:t>之前，用客户端软件提交</a:t>
            </a:r>
            <a:r>
              <a:rPr lang="en-US" altLang="zh-CN" sz="2800" b="1" dirty="0" err="1"/>
              <a:t>MD5</a:t>
            </a:r>
            <a:r>
              <a:rPr lang="zh-CN" altLang="en-US" sz="2800" b="1" dirty="0"/>
              <a:t>码，</a:t>
            </a:r>
            <a:r>
              <a:rPr lang="zh-CN" altLang="en-US" sz="2800" b="1" dirty="0">
                <a:solidFill>
                  <a:srgbClr val="FF0000"/>
                </a:solidFill>
              </a:rPr>
              <a:t>此后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不要再对论文和支撑材料做任何操作</a:t>
            </a:r>
            <a:endParaRPr lang="zh-CN" altLang="en-US" sz="2800" b="1" dirty="0"/>
          </a:p>
          <a:p>
            <a:r>
              <a:rPr lang="en-US" altLang="zh-CN" sz="2800" b="1" dirty="0"/>
              <a:t>9</a:t>
            </a:r>
            <a:r>
              <a:rPr lang="zh-CN" altLang="en-US" sz="2800" b="1" dirty="0"/>
              <a:t>月</a:t>
            </a:r>
            <a:r>
              <a:rPr lang="en-US" altLang="zh-CN" sz="2800" b="1" dirty="0"/>
              <a:t>8</a:t>
            </a:r>
            <a:r>
              <a:rPr lang="zh-CN" altLang="en-US" sz="2800" b="1" dirty="0"/>
              <a:t>日</a:t>
            </a:r>
            <a:r>
              <a:rPr lang="en-US" altLang="zh-CN" sz="2800" b="1" dirty="0"/>
              <a:t>21:00</a:t>
            </a:r>
            <a:r>
              <a:rPr lang="zh-CN" altLang="en-US" sz="2800" b="1" dirty="0"/>
              <a:t>之前，向本校老师提交论文正文</a:t>
            </a:r>
            <a:r>
              <a:rPr lang="en-US" altLang="zh-CN" sz="2800" b="1" dirty="0"/>
              <a:t>(</a:t>
            </a:r>
            <a:r>
              <a:rPr lang="en-US" altLang="zh-CN" sz="2800" b="1" dirty="0">
                <a:solidFill>
                  <a:srgbClr val="FF0000"/>
                </a:solidFill>
              </a:rPr>
              <a:t>word</a:t>
            </a:r>
            <a:r>
              <a:rPr lang="zh-CN" altLang="en-US" sz="2800" b="1" dirty="0">
                <a:solidFill>
                  <a:srgbClr val="FF0000"/>
                </a:solidFill>
              </a:rPr>
              <a:t>电子版</a:t>
            </a:r>
            <a:r>
              <a:rPr lang="en-US" altLang="zh-CN" sz="2800" b="1" dirty="0">
                <a:solidFill>
                  <a:srgbClr val="FF0000"/>
                </a:solidFill>
              </a:rPr>
              <a:t>)</a:t>
            </a:r>
            <a:r>
              <a:rPr lang="zh-CN" altLang="en-US" sz="2800" b="1" dirty="0"/>
              <a:t>、支撑材料电子版，打印、签字的纸质承诺书</a:t>
            </a:r>
          </a:p>
          <a:p>
            <a:r>
              <a:rPr lang="en-US" altLang="zh-CN" sz="2800" b="1" dirty="0"/>
              <a:t>9</a:t>
            </a:r>
            <a:r>
              <a:rPr lang="zh-CN" altLang="en-US" sz="2800" b="1" dirty="0"/>
              <a:t>月</a:t>
            </a:r>
            <a:r>
              <a:rPr lang="en-US" altLang="zh-CN" sz="2800" b="1" dirty="0"/>
              <a:t>9</a:t>
            </a:r>
            <a:r>
              <a:rPr lang="zh-CN" altLang="en-US" sz="2800" b="1" dirty="0"/>
              <a:t>日</a:t>
            </a:r>
            <a:r>
              <a:rPr lang="en-US" altLang="zh-CN" sz="2800" b="1" dirty="0"/>
              <a:t>14:00</a:t>
            </a:r>
            <a:r>
              <a:rPr lang="zh-CN" altLang="en-US" sz="2800" b="1" dirty="0"/>
              <a:t>前，用客户端软件提交论文</a:t>
            </a:r>
            <a:r>
              <a:rPr lang="en-US" altLang="zh-CN" sz="2800" b="1" dirty="0">
                <a:solidFill>
                  <a:srgbClr val="FF0000"/>
                </a:solidFill>
              </a:rPr>
              <a:t>(</a:t>
            </a:r>
            <a:r>
              <a:rPr lang="zh-CN" altLang="en-US" sz="2800" b="1" dirty="0">
                <a:solidFill>
                  <a:srgbClr val="FF0000"/>
                </a:solidFill>
              </a:rPr>
              <a:t>仅限</a:t>
            </a:r>
            <a:r>
              <a:rPr lang="en-US" altLang="zh-CN" sz="2800" b="1" dirty="0" err="1">
                <a:solidFill>
                  <a:srgbClr val="FF0000"/>
                </a:solidFill>
              </a:rPr>
              <a:t>pdf</a:t>
            </a:r>
            <a:r>
              <a:rPr lang="zh-CN" altLang="en-US" sz="2800" b="1" dirty="0">
                <a:solidFill>
                  <a:srgbClr val="FF0000"/>
                </a:solidFill>
              </a:rPr>
              <a:t>版</a:t>
            </a:r>
            <a:r>
              <a:rPr lang="en-US" altLang="zh-CN" sz="2800" b="1" dirty="0">
                <a:solidFill>
                  <a:srgbClr val="FF0000"/>
                </a:solidFill>
              </a:rPr>
              <a:t>) </a:t>
            </a:r>
            <a:r>
              <a:rPr lang="zh-CN" altLang="en-US" sz="2800" b="1" dirty="0"/>
              <a:t>、支撑材料电子版。</a:t>
            </a:r>
          </a:p>
          <a:p>
            <a:endParaRPr lang="en-US" altLang="zh-CN" sz="2800" b="1" dirty="0">
              <a:solidFill>
                <a:srgbClr val="FF0000"/>
              </a:solidFill>
            </a:endParaRPr>
          </a:p>
          <a:p>
            <a:r>
              <a:rPr lang="zh-CN" altLang="en-US" sz="2800" b="1" dirty="0">
                <a:solidFill>
                  <a:srgbClr val="FF0000"/>
                </a:solidFill>
              </a:rPr>
              <a:t>注意：承诺书必须当面提交</a:t>
            </a:r>
            <a:r>
              <a:rPr lang="zh-CN" altLang="en-US" sz="2800" b="1" dirty="0"/>
              <a:t>。</a:t>
            </a:r>
            <a:endParaRPr lang="en-US" altLang="zh-CN" sz="2800" b="1" dirty="0"/>
          </a:p>
          <a:p>
            <a:endParaRPr lang="en-US" altLang="zh-CN" sz="2800" b="1" dirty="0"/>
          </a:p>
          <a:p>
            <a:r>
              <a:rPr lang="zh-CN" altLang="en-US" sz="2800" b="1" dirty="0"/>
              <a:t>地点：文翠楼</a:t>
            </a:r>
            <a:r>
              <a:rPr lang="en-US" altLang="zh-CN" sz="2800" b="1" dirty="0"/>
              <a:t>E210</a:t>
            </a:r>
            <a:r>
              <a:rPr lang="zh-CN" altLang="en-US" sz="2800" b="1" dirty="0"/>
              <a:t>，李学文老师</a:t>
            </a:r>
            <a:endParaRPr lang="en-US" altLang="zh-CN" sz="2800" b="1" dirty="0"/>
          </a:p>
          <a:p>
            <a:pPr marL="0" indent="0">
              <a:buNone/>
            </a:pPr>
            <a:r>
              <a:rPr lang="en-US" altLang="zh-CN" sz="2800" b="1" dirty="0"/>
              <a:t>                  </a:t>
            </a:r>
            <a:r>
              <a:rPr lang="zh-CN" altLang="en-US" sz="2800" b="1" dirty="0"/>
              <a:t>文翠楼</a:t>
            </a:r>
            <a:r>
              <a:rPr lang="en-US" altLang="zh-CN" sz="2800" b="1" dirty="0"/>
              <a:t>E208</a:t>
            </a:r>
            <a:r>
              <a:rPr lang="zh-CN" altLang="en-US" sz="2800" b="1" dirty="0"/>
              <a:t>，王宏洲老师</a:t>
            </a:r>
            <a:endParaRPr lang="en-US" altLang="zh-CN" sz="2800" b="1" strike="sngStrike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10. </a:t>
            </a:r>
            <a:r>
              <a:rPr lang="zh-CN" altLang="en-US" b="1" dirty="0"/>
              <a:t>特别提示</a:t>
            </a:r>
            <a:r>
              <a:rPr lang="en-US" altLang="zh-CN" b="1" dirty="0"/>
              <a:t>1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40485"/>
            <a:ext cx="8229600" cy="4743450"/>
          </a:xfrm>
        </p:spPr>
        <p:txBody>
          <a:bodyPr vert="horz" lIns="91440" tIns="45720" rIns="91440" bIns="45720" rtlCol="0">
            <a:normAutofit fontScale="97500" lnSpcReduction="10000"/>
          </a:bodyPr>
          <a:lstStyle/>
          <a:p>
            <a:r>
              <a:rPr lang="zh-CN" altLang="en-US" sz="2800" b="1" dirty="0"/>
              <a:t>不要卡着</a:t>
            </a:r>
            <a:r>
              <a:rPr lang="en-US" altLang="zh-CN" sz="2800" b="1" dirty="0"/>
              <a:t>20</a:t>
            </a:r>
            <a:r>
              <a:rPr lang="zh-CN" altLang="en-US" sz="2800" b="1" dirty="0"/>
              <a:t>：</a:t>
            </a:r>
            <a:r>
              <a:rPr lang="en-US" altLang="zh-CN" sz="2800" b="1" dirty="0"/>
              <a:t>00</a:t>
            </a:r>
            <a:r>
              <a:rPr lang="zh-CN" altLang="en-US" sz="2800" b="1" dirty="0"/>
              <a:t>提交</a:t>
            </a:r>
            <a:r>
              <a:rPr lang="en-US" altLang="zh-CN" sz="2800" b="1" dirty="0"/>
              <a:t>MD5</a:t>
            </a:r>
            <a:r>
              <a:rPr lang="zh-CN" altLang="en-US" sz="2800" b="1" dirty="0"/>
              <a:t>码。</a:t>
            </a:r>
          </a:p>
          <a:p>
            <a:r>
              <a:rPr lang="zh-CN" altLang="en-US" sz="2800" b="1" dirty="0"/>
              <a:t>注意不要大段抄袭文献，引用时应适当改写。</a:t>
            </a:r>
            <a:endParaRPr lang="en-US" altLang="zh-CN" sz="2800" b="1" dirty="0"/>
          </a:p>
          <a:p>
            <a:r>
              <a:rPr lang="zh-CN" altLang="en-US" sz="2800" b="1" dirty="0"/>
              <a:t>引用文献中的图、数据表格时，务必重新制作、标注引用来源。</a:t>
            </a:r>
            <a:endParaRPr lang="en-US" altLang="zh-CN" sz="2800" b="1" dirty="0"/>
          </a:p>
          <a:p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不要自己上网查重！</a:t>
            </a:r>
            <a:endParaRPr lang="en-US" altLang="zh-CN" sz="28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不要加入任何讨论赛题的在线论坛、微信群！</a:t>
            </a:r>
            <a:endParaRPr lang="en-US" altLang="zh-CN" sz="28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800" b="1" dirty="0"/>
              <a:t>引用文献时注意规范标注，格式可参考期刊论文。</a:t>
            </a:r>
            <a:endParaRPr lang="en-US" altLang="zh-CN" sz="2800" b="1" dirty="0"/>
          </a:p>
          <a:p>
            <a:r>
              <a:rPr lang="zh-CN" altLang="en-US" sz="2800" b="1" dirty="0"/>
              <a:t>掌握可靠、权威文献，对参赛成绩非常有利。</a:t>
            </a:r>
            <a:endParaRPr lang="en-US" altLang="zh-CN" sz="2800" b="1" dirty="0"/>
          </a:p>
          <a:p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竞赛期间、结束后，不要关闭手机，随时查看</a:t>
            </a:r>
            <a:r>
              <a:rPr lang="en-US" altLang="zh-CN" sz="2800" b="1" dirty="0" err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</a:t>
            </a:r>
            <a:r>
              <a:rPr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北理群的通知！</a:t>
            </a:r>
            <a:endParaRPr lang="en-US" altLang="zh-CN" sz="28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10. </a:t>
            </a:r>
            <a:r>
              <a:rPr lang="zh-CN" altLang="en-US" b="1" dirty="0"/>
              <a:t>特别提示</a:t>
            </a:r>
            <a:r>
              <a:rPr lang="en-US" altLang="zh-CN" b="1" dirty="0"/>
              <a:t>2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40485"/>
            <a:ext cx="8229600" cy="4743450"/>
          </a:xfrm>
        </p:spPr>
        <p:txBody>
          <a:bodyPr vert="horz" lIns="91440" tIns="45720" rIns="91440" bIns="45720" rtlCol="0">
            <a:normAutofit fontScale="97500"/>
          </a:bodyPr>
          <a:lstStyle/>
          <a:p>
            <a:r>
              <a:rPr lang="zh-CN" altLang="en-US" sz="2800" b="1" dirty="0">
                <a:latin typeface="+mn-ea"/>
              </a:rPr>
              <a:t>论文开头的问题重述，不要照搬赛题原文！</a:t>
            </a:r>
            <a:endParaRPr lang="en-US" altLang="zh-CN" sz="2800" b="1" dirty="0">
              <a:latin typeface="+mn-ea"/>
            </a:endParaRPr>
          </a:p>
          <a:p>
            <a:r>
              <a:rPr lang="zh-CN" altLang="en-US" sz="2800" b="1" dirty="0">
                <a:latin typeface="+mn-ea"/>
              </a:rPr>
              <a:t>解释算法、数学方法，不要照搬教材、文献！</a:t>
            </a:r>
            <a:endParaRPr lang="en-US" altLang="zh-CN" sz="2800" b="1" dirty="0">
              <a:latin typeface="+mn-ea"/>
            </a:endParaRPr>
          </a:p>
          <a:p>
            <a:r>
              <a:rPr lang="zh-CN" altLang="en-US" sz="2800" b="1" dirty="0">
                <a:latin typeface="+mn-ea"/>
              </a:rPr>
              <a:t>必须有附录，附录中必须有代码！！</a:t>
            </a:r>
            <a:endParaRPr lang="en-US" altLang="zh-CN" sz="2800" b="1" dirty="0">
              <a:solidFill>
                <a:srgbClr val="3333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800" b="1" dirty="0">
              <a:latin typeface="+mn-ea"/>
            </a:endParaRPr>
          </a:p>
          <a:p>
            <a:r>
              <a:rPr lang="zh-CN" altLang="en-US" sz="2800" b="1" dirty="0">
                <a:latin typeface="+mn-ea"/>
              </a:rPr>
              <a:t>论文以</a:t>
            </a:r>
            <a:r>
              <a:rPr lang="en-US" altLang="zh-CN" sz="2800" b="1" dirty="0">
                <a:latin typeface="+mn-ea"/>
              </a:rPr>
              <a:t>25</a:t>
            </a:r>
            <a:r>
              <a:rPr lang="zh-CN" altLang="en-US" sz="2800" b="1" dirty="0">
                <a:latin typeface="+mn-ea"/>
              </a:rPr>
              <a:t>页左右较好，加上附录不要超过</a:t>
            </a:r>
            <a:r>
              <a:rPr lang="en-US" altLang="zh-CN" sz="2800" b="1" dirty="0">
                <a:latin typeface="+mn-ea"/>
              </a:rPr>
              <a:t>30</a:t>
            </a:r>
            <a:r>
              <a:rPr lang="zh-CN" altLang="en-US" sz="2800" b="1" dirty="0">
                <a:latin typeface="+mn-ea"/>
              </a:rPr>
              <a:t>页！</a:t>
            </a:r>
            <a:endParaRPr lang="en-US" altLang="zh-CN" sz="2800" b="1" dirty="0">
              <a:latin typeface="+mn-ea"/>
            </a:endParaRPr>
          </a:p>
          <a:p>
            <a:r>
              <a:rPr lang="zh-CN" altLang="en-US" sz="2800" b="1" dirty="0">
                <a:latin typeface="+mn-ea"/>
              </a:rPr>
              <a:t>论文和支撑材料压缩包，都不能超过</a:t>
            </a:r>
            <a:r>
              <a:rPr lang="en-US" altLang="zh-CN" sz="2800" b="1" dirty="0">
                <a:latin typeface="+mn-ea"/>
              </a:rPr>
              <a:t>20M</a:t>
            </a:r>
          </a:p>
        </p:txBody>
      </p:sp>
    </p:spTree>
    <p:extLst>
      <p:ext uri="{BB962C8B-B14F-4D97-AF65-F5344CB8AC3E}">
        <p14:creationId xmlns:p14="http://schemas.microsoft.com/office/powerpoint/2010/main" val="3471650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1. </a:t>
            </a:r>
            <a:r>
              <a:rPr lang="zh-CN" altLang="en-US" b="1" dirty="0"/>
              <a:t>赛前准备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altLang="zh-CN" sz="2800" dirty="0"/>
              <a:t>9</a:t>
            </a:r>
            <a:r>
              <a:rPr lang="zh-CN" altLang="en-US" sz="2800" dirty="0"/>
              <a:t>月</a:t>
            </a:r>
            <a:r>
              <a:rPr lang="en-US" altLang="zh-CN" sz="2800" dirty="0"/>
              <a:t>5</a:t>
            </a:r>
            <a:r>
              <a:rPr lang="zh-CN" altLang="en-US" sz="2800" dirty="0"/>
              <a:t>日竞赛开始之前，每个队员都要登录</a:t>
            </a:r>
            <a:r>
              <a:rPr lang="en-US" altLang="zh-CN" sz="2800" dirty="0"/>
              <a:t>http://cumcm.cnki.net</a:t>
            </a:r>
            <a:r>
              <a:rPr lang="zh-CN" altLang="en-US" sz="2800" dirty="0"/>
              <a:t>，账号为个人的手机号，密码是手机号末六位。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开赛前必须激活，否则默认此人未参赛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800" dirty="0"/>
              <a:t>准备好参考书、备用资料。历年赛题、优秀论文、赛题讲座视频，可见</a:t>
            </a:r>
            <a:r>
              <a:rPr lang="en-US" altLang="zh-CN" sz="2400" dirty="0"/>
              <a:t>http://dxs.moe.gov.cn/zx/hd/sxjm/</a:t>
            </a:r>
            <a:endParaRPr lang="zh-CN" altLang="en-US" sz="2400" dirty="0"/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800" dirty="0"/>
              <a:t>协商好队员分工，各司其职。</a:t>
            </a:r>
          </a:p>
        </p:txBody>
      </p:sp>
    </p:spTree>
    <p:extLst>
      <p:ext uri="{BB962C8B-B14F-4D97-AF65-F5344CB8AC3E}">
        <p14:creationId xmlns:p14="http://schemas.microsoft.com/office/powerpoint/2010/main" val="32676721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11. </a:t>
            </a:r>
            <a:r>
              <a:rPr lang="zh-CN" altLang="en-US" b="1" dirty="0"/>
              <a:t>竞赛场地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1" y="1412777"/>
            <a:ext cx="7715200" cy="2016224"/>
          </a:xfrm>
        </p:spPr>
        <p:txBody>
          <a:bodyPr vert="horz" lIns="91440" tIns="45720" rIns="91440" bIns="45720" rtlCol="0">
            <a:normAutofit fontScale="97500"/>
          </a:bodyPr>
          <a:lstStyle/>
          <a:p>
            <a:pPr algn="l">
              <a:spcBef>
                <a:spcPts val="0"/>
              </a:spcBef>
              <a:buClrTx/>
              <a:buSzTx/>
            </a:pP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建议：正常作息，不要熬夜！</a:t>
            </a:r>
            <a:endParaRPr lang="en-US" altLang="zh-CN" sz="24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spcBef>
                <a:spcPts val="0"/>
              </a:spcBef>
            </a:pPr>
            <a:endParaRPr lang="en-US" altLang="zh-CN" sz="2400" dirty="0"/>
          </a:p>
          <a:p>
            <a:pPr>
              <a:spcBef>
                <a:spcPts val="0"/>
              </a:spcBef>
            </a:pPr>
            <a:r>
              <a:rPr lang="zh-CN" altLang="en-US" sz="2400" dirty="0"/>
              <a:t>竞赛期间联系人：</a:t>
            </a:r>
            <a:endParaRPr lang="en-US" altLang="zh-CN" sz="2400" dirty="0"/>
          </a:p>
          <a:p>
            <a:pPr algn="l">
              <a:spcBef>
                <a:spcPts val="0"/>
              </a:spcBef>
              <a:buClrTx/>
              <a:buSzTx/>
            </a:pPr>
            <a:r>
              <a:rPr lang="zh-CN" altLang="en-US" sz="2400" dirty="0"/>
              <a:t>李学文（</a:t>
            </a:r>
            <a:r>
              <a:rPr lang="zh-CN" altLang="en-US" sz="2400" dirty="0">
                <a:sym typeface="+mn-ea"/>
              </a:rPr>
              <a:t>13552599764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pPr algn="l">
              <a:spcBef>
                <a:spcPts val="0"/>
              </a:spcBef>
              <a:buClrTx/>
              <a:buSzTx/>
            </a:pPr>
            <a:r>
              <a:rPr lang="zh-CN" altLang="en-US" sz="2400" dirty="0"/>
              <a:t>王宏洲（</a:t>
            </a:r>
            <a:r>
              <a:rPr lang="en-US" altLang="zh-CN" sz="2400" dirty="0"/>
              <a:t>13264519481</a:t>
            </a:r>
            <a:r>
              <a:rPr lang="zh-CN" altLang="en-US" sz="2400" dirty="0"/>
              <a:t>）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493571"/>
              </p:ext>
            </p:extLst>
          </p:nvPr>
        </p:nvGraphicFramePr>
        <p:xfrm>
          <a:off x="539552" y="3429000"/>
          <a:ext cx="7992888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92888">
                  <a:extLst>
                    <a:ext uri="{9D8B030D-6E8A-4147-A177-3AD203B41FA5}">
                      <a16:colId xmlns:a16="http://schemas.microsoft.com/office/drawing/2014/main" val="42350185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/>
                        <a:t>专用场地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50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</a:pPr>
                      <a:r>
                        <a:rPr lang="zh-CN" altLang="en-US" sz="3200" b="1" dirty="0"/>
                        <a:t>综教</a:t>
                      </a:r>
                      <a:r>
                        <a:rPr lang="en-US" altLang="zh-CN" sz="3200" b="1" dirty="0"/>
                        <a:t>A101</a:t>
                      </a:r>
                      <a:r>
                        <a:rPr lang="zh-CN" altLang="en-US" sz="3200" b="1" dirty="0"/>
                        <a:t>、</a:t>
                      </a:r>
                      <a:r>
                        <a:rPr lang="en-US" altLang="zh-CN" sz="3200" b="1" dirty="0"/>
                        <a:t>A102</a:t>
                      </a:r>
                      <a:r>
                        <a:rPr lang="zh-CN" altLang="en-US" sz="3200" b="1" dirty="0"/>
                        <a:t>、</a:t>
                      </a:r>
                      <a:r>
                        <a:rPr lang="en-US" altLang="zh-CN" sz="3200" b="1" dirty="0"/>
                        <a:t>A103</a:t>
                      </a:r>
                      <a:r>
                        <a:rPr lang="zh-CN" altLang="en-US" sz="3200" b="1" dirty="0"/>
                        <a:t>、</a:t>
                      </a:r>
                      <a:r>
                        <a:rPr lang="en-US" altLang="zh-CN" sz="3200" b="1" dirty="0"/>
                        <a:t>A105</a:t>
                      </a:r>
                      <a:r>
                        <a:rPr lang="zh-CN" altLang="en-US" sz="3200" b="1" dirty="0"/>
                        <a:t>、</a:t>
                      </a:r>
                      <a:r>
                        <a:rPr lang="en-US" altLang="zh-CN" sz="3200" b="1" dirty="0"/>
                        <a:t>A106</a:t>
                      </a:r>
                      <a:endParaRPr lang="zh-CN" altLang="en-US" sz="3200" b="1" dirty="0"/>
                    </a:p>
                    <a:p>
                      <a:pPr algn="l">
                        <a:spcBef>
                          <a:spcPts val="0"/>
                        </a:spcBef>
                      </a:pPr>
                      <a:r>
                        <a:rPr lang="zh-CN" altLang="en-US" sz="3200" b="1" dirty="0"/>
                        <a:t>综教</a:t>
                      </a:r>
                      <a:r>
                        <a:rPr lang="en-US" altLang="zh-CN" sz="3200" b="1" dirty="0"/>
                        <a:t>A201</a:t>
                      </a:r>
                      <a:r>
                        <a:rPr lang="zh-CN" altLang="en-US" sz="3200" b="1" dirty="0"/>
                        <a:t>、</a:t>
                      </a:r>
                      <a:r>
                        <a:rPr lang="en-US" altLang="zh-CN" sz="3200" b="1" dirty="0"/>
                        <a:t>A203</a:t>
                      </a:r>
                      <a:r>
                        <a:rPr lang="zh-CN" altLang="en-US" sz="3200" b="1" dirty="0"/>
                        <a:t>、</a:t>
                      </a:r>
                      <a:r>
                        <a:rPr lang="en-US" altLang="zh-CN" sz="3200" b="1" dirty="0"/>
                        <a:t>A205</a:t>
                      </a:r>
                      <a:r>
                        <a:rPr lang="zh-CN" altLang="en-US" sz="3200" b="1" dirty="0"/>
                        <a:t>、</a:t>
                      </a:r>
                      <a:r>
                        <a:rPr lang="en-US" altLang="zh-CN" sz="3200" b="1" dirty="0"/>
                        <a:t>A206</a:t>
                      </a:r>
                      <a:endParaRPr lang="zh-CN" altLang="en-US" sz="3200" b="1" dirty="0"/>
                    </a:p>
                    <a:p>
                      <a:pPr algn="l">
                        <a:spcBef>
                          <a:spcPts val="0"/>
                        </a:spcBef>
                      </a:pPr>
                      <a:r>
                        <a:rPr lang="zh-CN" altLang="en-US" sz="3200" b="1" dirty="0"/>
                        <a:t>综教</a:t>
                      </a:r>
                      <a:r>
                        <a:rPr lang="en-US" altLang="zh-CN" sz="3200" b="1" dirty="0"/>
                        <a:t>A304</a:t>
                      </a:r>
                      <a:r>
                        <a:rPr lang="zh-CN" altLang="en-US" sz="3200" b="1" dirty="0"/>
                        <a:t>、</a:t>
                      </a:r>
                      <a:r>
                        <a:rPr lang="en-US" altLang="zh-CN" sz="3200" b="1" dirty="0"/>
                        <a:t>A305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32711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表格 11">
            <a:extLst>
              <a:ext uri="{FF2B5EF4-FFF2-40B4-BE49-F238E27FC236}">
                <a16:creationId xmlns:a16="http://schemas.microsoft.com/office/drawing/2014/main" id="{074BE343-F80A-437A-BA5C-099049693B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251177"/>
              </p:ext>
            </p:extLst>
          </p:nvPr>
        </p:nvGraphicFramePr>
        <p:xfrm>
          <a:off x="179512" y="260648"/>
          <a:ext cx="8784976" cy="460248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2592288">
                  <a:extLst>
                    <a:ext uri="{9D8B030D-6E8A-4147-A177-3AD203B41FA5}">
                      <a16:colId xmlns:a16="http://schemas.microsoft.com/office/drawing/2014/main" val="808270251"/>
                    </a:ext>
                  </a:extLst>
                </a:gridCol>
                <a:gridCol w="6192688">
                  <a:extLst>
                    <a:ext uri="{9D8B030D-6E8A-4147-A177-3AD203B41FA5}">
                      <a16:colId xmlns:a16="http://schemas.microsoft.com/office/drawing/2014/main" val="3166473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18:00</a:t>
                      </a:r>
                      <a:endParaRPr lang="zh-CN" altLang="en-US" sz="20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、赛题：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cumcm.cnki.net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，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www.mcm.edu.cn</a:t>
                      </a:r>
                    </a:p>
                    <a:p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、队长从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cumcm.cnki.net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下载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MD5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码的客户端软件，仔细阅读软件说明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不要从其他渠道下载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endParaRPr lang="en-US" altLang="zh-CN" sz="20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28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12:00</a:t>
                      </a:r>
                      <a:endParaRPr lang="zh-CN" altLang="en-US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确定选题，并在</a:t>
                      </a:r>
                      <a:r>
                        <a:rPr lang="en-US" altLang="zh-CN" sz="2000" b="0" dirty="0" err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cnki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系统中选题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0657131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14:00-21:00</a:t>
                      </a:r>
                      <a:endParaRPr lang="zh-CN" altLang="en-US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打印承诺书、签字并交到文萃楼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E210</a:t>
                      </a:r>
                      <a:endParaRPr lang="zh-CN" altLang="en-US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096547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打印承诺书、签字并交到文萃楼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E210</a:t>
                      </a:r>
                      <a:endParaRPr lang="zh-CN" altLang="en-US" sz="20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766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000" b="1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20:00</a:t>
                      </a:r>
                      <a:r>
                        <a:rPr lang="zh-CN" altLang="en-US" sz="2000" b="1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  <a:endParaRPr lang="en-US" altLang="zh-CN" sz="2000" b="1">
                        <a:solidFill>
                          <a:srgbClr val="3333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r>
                        <a:rPr lang="en-US" altLang="zh-CN" sz="2000" b="1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建议</a:t>
                      </a:r>
                      <a:r>
                        <a:rPr lang="en-US" altLang="zh-CN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19:00</a:t>
                      </a:r>
                      <a:r>
                        <a:rPr lang="zh-CN" altLang="en-US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  <a:r>
                        <a:rPr lang="en-US" altLang="zh-CN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2000" b="1" dirty="0">
                        <a:solidFill>
                          <a:srgbClr val="3333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制作好论文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pdf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、支撑材料压缩文件，</a:t>
                      </a:r>
                      <a:r>
                        <a:rPr lang="zh-CN" altLang="en-US" sz="2000" b="1" kern="1200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队长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用客户端软件生成、提交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MD5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码，</a:t>
                      </a:r>
                      <a:r>
                        <a:rPr lang="zh-CN" altLang="en-US" sz="2000" b="1" kern="1200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此后不要再打开、移动这两个文件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472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21:00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之前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到文萃楼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E208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或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E210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提交论文正文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(word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电子版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、支撑材料压缩文件，打印、签字的纸质承诺书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180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20:00-</a:t>
                      </a:r>
                      <a:r>
                        <a:rPr lang="en-US" altLang="zh-CN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000" b="1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14:00</a:t>
                      </a:r>
                      <a:endParaRPr lang="zh-CN" altLang="en-US" sz="2000" b="1" dirty="0">
                        <a:solidFill>
                          <a:srgbClr val="3333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1" kern="1200" dirty="0">
                          <a:solidFill>
                            <a:srgbClr val="3333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队长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用客户端软件提交论文</a:t>
                      </a:r>
                      <a:r>
                        <a:rPr lang="en-US" altLang="zh-CN" sz="2000" b="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2000" b="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仅限</a:t>
                      </a:r>
                      <a:r>
                        <a:rPr lang="en-US" altLang="zh-CN" sz="2000" b="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pdf</a:t>
                      </a:r>
                      <a:r>
                        <a:rPr lang="zh-CN" altLang="en-US" sz="2000" b="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版</a:t>
                      </a:r>
                      <a:r>
                        <a:rPr lang="en-US" altLang="zh-CN" sz="2000" b="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 </a:t>
                      </a:r>
                      <a:r>
                        <a:rPr lang="zh-CN" altLang="en-US" sz="200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、支撑材料压缩文件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4663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3861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C6FF440F-7BE7-467C-974C-52AEF994AE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12460"/>
              </p:ext>
            </p:extLst>
          </p:nvPr>
        </p:nvGraphicFramePr>
        <p:xfrm>
          <a:off x="575556" y="332656"/>
          <a:ext cx="7992888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268">
                  <a:extLst>
                    <a:ext uri="{9D8B030D-6E8A-4147-A177-3AD203B41FA5}">
                      <a16:colId xmlns:a16="http://schemas.microsoft.com/office/drawing/2014/main" val="108901666"/>
                    </a:ext>
                  </a:extLst>
                </a:gridCol>
                <a:gridCol w="5580620">
                  <a:extLst>
                    <a:ext uri="{9D8B030D-6E8A-4147-A177-3AD203B41FA5}">
                      <a16:colId xmlns:a16="http://schemas.microsoft.com/office/drawing/2014/main" val="300423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19:00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结束论文编辑，做好论文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pdf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文件、支撑材料压缩文件，每个队员用优盘保存一份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5762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20:00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队长在一台电脑上做好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pdf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、压缩文件的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MD5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码，用客户端软件提交，该电脑上的文件不要打开、转移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1559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20:00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到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14:00</a:t>
                      </a:r>
                      <a:endParaRPr lang="zh-CN" altLang="en-US" sz="24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队长在原电脑上，用客户端软件提交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pdf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、压缩文件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647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r>
                        <a:rPr lang="en-US" altLang="zh-CN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21:00</a:t>
                      </a:r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4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其它队员携带优盘文件、打印签字的承诺书，交到</a:t>
                      </a:r>
                      <a:r>
                        <a:rPr lang="zh-CN" altLang="en-US" sz="24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文萃楼</a:t>
                      </a:r>
                      <a:r>
                        <a:rPr lang="en-US" altLang="zh-CN" sz="24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E208</a:t>
                      </a:r>
                      <a:r>
                        <a:rPr lang="zh-CN" altLang="en-US" sz="24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或</a:t>
                      </a:r>
                      <a:r>
                        <a:rPr lang="en-US" altLang="zh-CN" sz="2400" b="1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E210</a:t>
                      </a:r>
                      <a:endParaRPr lang="zh-CN" altLang="en-US" sz="24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865868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endParaRPr lang="zh-CN" altLang="en-US" sz="2400" b="1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785670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B98DF920-A50A-4A6E-A370-3DE372E98593}"/>
              </a:ext>
            </a:extLst>
          </p:cNvPr>
          <p:cNvSpPr txBox="1"/>
          <p:nvPr/>
        </p:nvSpPr>
        <p:spPr>
          <a:xfrm>
            <a:off x="575556" y="4409817"/>
            <a:ext cx="7992888" cy="14465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竞赛期间、结束后，随时查看</a:t>
            </a:r>
            <a:endParaRPr lang="en-US" altLang="zh-CN" sz="4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4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 sz="4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北理群、接听电话！！</a:t>
            </a:r>
          </a:p>
        </p:txBody>
      </p:sp>
    </p:spTree>
    <p:extLst>
      <p:ext uri="{BB962C8B-B14F-4D97-AF65-F5344CB8AC3E}">
        <p14:creationId xmlns:p14="http://schemas.microsoft.com/office/powerpoint/2010/main" val="1377756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2. </a:t>
            </a:r>
            <a:r>
              <a:rPr lang="zh-CN" altLang="en-US" b="1" dirty="0"/>
              <a:t>竞赛开始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4402832" cy="4421087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altLang="zh-CN" sz="2800" dirty="0"/>
              <a:t>9</a:t>
            </a:r>
            <a:r>
              <a:rPr lang="zh-CN" altLang="en-US" sz="2800" dirty="0"/>
              <a:t>月</a:t>
            </a:r>
            <a:r>
              <a:rPr lang="en-US" altLang="zh-CN" sz="2800" dirty="0"/>
              <a:t>5</a:t>
            </a:r>
            <a:r>
              <a:rPr lang="zh-CN" altLang="en-US" sz="2800" dirty="0"/>
              <a:t>日</a:t>
            </a:r>
            <a:r>
              <a:rPr lang="en-US" altLang="zh-CN" sz="2800" dirty="0"/>
              <a:t>(</a:t>
            </a:r>
            <a:r>
              <a:rPr lang="zh-CN" altLang="en-US" sz="2800" dirty="0"/>
              <a:t>周四</a:t>
            </a:r>
            <a:r>
              <a:rPr lang="en-US" altLang="zh-CN" sz="2800" dirty="0"/>
              <a:t>)</a:t>
            </a:r>
            <a:r>
              <a:rPr lang="zh-CN" altLang="en-US" sz="2800" dirty="0"/>
              <a:t>晚</a:t>
            </a:r>
            <a:r>
              <a:rPr lang="en-US" altLang="zh-CN" sz="2800" dirty="0"/>
              <a:t>18:00</a:t>
            </a:r>
            <a:r>
              <a:rPr lang="zh-CN" altLang="en-US" sz="2800" dirty="0"/>
              <a:t>，可从以下网址下载赛题：</a:t>
            </a:r>
            <a:r>
              <a:rPr lang="en-US" altLang="zh-CN" sz="2800" dirty="0"/>
              <a:t>http://cumcm.cnki.net</a:t>
            </a:r>
            <a:r>
              <a:rPr lang="zh-CN" altLang="en-US" sz="2800" dirty="0"/>
              <a:t>，</a:t>
            </a:r>
            <a:r>
              <a:rPr lang="en-US" altLang="zh-CN" sz="2800" dirty="0"/>
              <a:t>http://www.mcm.edu.cn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800" dirty="0"/>
              <a:t>承诺书在赛题压缩包中，可自己打印，或请值班老师打印，</a:t>
            </a:r>
            <a:r>
              <a:rPr lang="zh-CN" altLang="en-US" sz="2800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不要放在论文电子版中</a:t>
            </a:r>
            <a:r>
              <a:rPr lang="zh-CN" altLang="en-US" sz="2800" dirty="0"/>
              <a:t>。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altLang="zh-CN" sz="2800" dirty="0"/>
              <a:t>2024</a:t>
            </a:r>
            <a:r>
              <a:rPr lang="zh-CN" altLang="en-US" sz="2800" dirty="0"/>
              <a:t>年本科组有三个题，</a:t>
            </a:r>
            <a:r>
              <a:rPr lang="en-US" altLang="zh-CN" sz="2800" dirty="0"/>
              <a:t>A</a:t>
            </a:r>
            <a:r>
              <a:rPr lang="zh-CN" altLang="en-US" sz="2800" dirty="0"/>
              <a:t>、</a:t>
            </a:r>
            <a:r>
              <a:rPr lang="en-US" altLang="zh-CN" sz="2800" dirty="0"/>
              <a:t>B</a:t>
            </a:r>
            <a:r>
              <a:rPr lang="zh-CN" altLang="en-US" sz="2800" dirty="0"/>
              <a:t>、</a:t>
            </a:r>
            <a:r>
              <a:rPr lang="en-US" altLang="zh-CN" sz="2800" dirty="0"/>
              <a:t>C</a:t>
            </a:r>
            <a:r>
              <a:rPr lang="zh-CN" altLang="en-US" sz="2800" dirty="0"/>
              <a:t>任选其一。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1417638"/>
            <a:ext cx="4142360" cy="440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00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t="43581"/>
          <a:stretch/>
        </p:blipFill>
        <p:spPr>
          <a:xfrm>
            <a:off x="107504" y="836712"/>
            <a:ext cx="8882264" cy="532859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588224" y="1988840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3333FF"/>
                </a:solidFill>
              </a:rPr>
              <a:t>A/B/C</a:t>
            </a:r>
            <a:endParaRPr lang="zh-CN" altLang="en-US" sz="3200" dirty="0">
              <a:solidFill>
                <a:srgbClr val="3333FF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868144" y="2569152"/>
            <a:ext cx="2736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3333FF"/>
                </a:solidFill>
              </a:rPr>
              <a:t>(</a:t>
            </a:r>
            <a:r>
              <a:rPr lang="zh-CN" altLang="en-US" sz="3200" dirty="0">
                <a:solidFill>
                  <a:srgbClr val="3333FF"/>
                </a:solidFill>
              </a:rPr>
              <a:t>查看</a:t>
            </a:r>
            <a:r>
              <a:rPr lang="en-US" altLang="zh-CN" sz="3200" dirty="0" err="1">
                <a:solidFill>
                  <a:srgbClr val="3333FF"/>
                </a:solidFill>
              </a:rPr>
              <a:t>cnki</a:t>
            </a:r>
            <a:r>
              <a:rPr lang="zh-CN" altLang="en-US" sz="3200" dirty="0">
                <a:solidFill>
                  <a:srgbClr val="3333FF"/>
                </a:solidFill>
              </a:rPr>
              <a:t>网站</a:t>
            </a:r>
            <a:r>
              <a:rPr lang="en-US" altLang="zh-CN" sz="3200" dirty="0">
                <a:solidFill>
                  <a:srgbClr val="3333FF"/>
                </a:solidFill>
              </a:rPr>
              <a:t>)</a:t>
            </a:r>
            <a:endParaRPr lang="zh-CN" altLang="en-US" sz="3200" dirty="0">
              <a:solidFill>
                <a:srgbClr val="3333F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561821" y="2996952"/>
            <a:ext cx="2736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333FF"/>
                </a:solidFill>
              </a:rPr>
              <a:t>北京理工大学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681277" y="3873242"/>
            <a:ext cx="4707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3333FF"/>
                </a:solidFill>
              </a:rPr>
              <a:t>队员次序不重要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292080" y="4797152"/>
            <a:ext cx="37444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3333FF"/>
                </a:solidFill>
              </a:rPr>
              <a:t>张三</a:t>
            </a:r>
            <a:r>
              <a:rPr lang="en-US" altLang="zh-CN" sz="2800" dirty="0">
                <a:solidFill>
                  <a:srgbClr val="3333FF"/>
                </a:solidFill>
              </a:rPr>
              <a:t>(</a:t>
            </a:r>
            <a:r>
              <a:rPr lang="zh-CN" altLang="en-US" sz="2800" dirty="0">
                <a:solidFill>
                  <a:srgbClr val="3333FF"/>
                </a:solidFill>
              </a:rPr>
              <a:t>无需老师签名</a:t>
            </a:r>
            <a:r>
              <a:rPr lang="en-US" altLang="zh-CN" sz="2800" dirty="0">
                <a:solidFill>
                  <a:srgbClr val="3333FF"/>
                </a:solidFill>
              </a:rPr>
              <a:t>)</a:t>
            </a:r>
            <a:endParaRPr lang="zh-CN" altLang="en-US" sz="2800" dirty="0">
              <a:solidFill>
                <a:srgbClr val="3333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5296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2. </a:t>
            </a:r>
            <a:r>
              <a:rPr lang="zh-CN" altLang="en-US" b="1" dirty="0"/>
              <a:t>竞赛开始后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7859216" cy="4421087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800" dirty="0"/>
              <a:t>由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队长</a:t>
            </a:r>
            <a:r>
              <a:rPr lang="en-US" altLang="zh-CN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排第一的队员</a:t>
            </a:r>
            <a:r>
              <a:rPr lang="en-US" altLang="zh-CN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sz="2800" dirty="0"/>
              <a:t>从</a:t>
            </a:r>
            <a:r>
              <a:rPr lang="en-US" altLang="zh-CN" sz="2800" dirty="0"/>
              <a:t>http://cumcm.cnki.net</a:t>
            </a:r>
            <a:r>
              <a:rPr lang="zh-CN" altLang="en-US" sz="2800" dirty="0"/>
              <a:t>下载生成</a:t>
            </a:r>
            <a:r>
              <a:rPr lang="en-US" altLang="zh-CN" sz="2800" dirty="0"/>
              <a:t>MD5</a:t>
            </a:r>
            <a:r>
              <a:rPr lang="zh-CN" altLang="en-US" sz="2800" dirty="0"/>
              <a:t>码的客户端软件。务必注意仔细阅读软件使用说明。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800" dirty="0"/>
              <a:t>注意：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客户端软件只能从</a:t>
            </a:r>
            <a:r>
              <a:rPr lang="en-US" altLang="zh-CN" sz="2800" dirty="0" err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cnki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系统下载</a:t>
            </a:r>
            <a:r>
              <a:rPr lang="zh-CN" altLang="en-US" sz="2800" dirty="0"/>
              <a:t>，不要从任何第三方网站下载。</a:t>
            </a:r>
          </a:p>
        </p:txBody>
      </p:sp>
    </p:spTree>
    <p:extLst>
      <p:ext uri="{BB962C8B-B14F-4D97-AF65-F5344CB8AC3E}">
        <p14:creationId xmlns:p14="http://schemas.microsoft.com/office/powerpoint/2010/main" val="1260779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626012"/>
            <a:ext cx="3426249" cy="58221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3. </a:t>
            </a:r>
            <a:r>
              <a:rPr lang="zh-CN" altLang="en-US" b="1" dirty="0"/>
              <a:t>竞赛期间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96752"/>
            <a:ext cx="4978896" cy="2160239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800" dirty="0"/>
              <a:t>承诺书可以自己打印，也可以找值班教师打印</a:t>
            </a:r>
            <a:endParaRPr lang="en-US" altLang="zh-CN" sz="2800" dirty="0"/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800" dirty="0"/>
              <a:t>良乡校区设置有专用场地（门上贴有竞赛专用场地标识），也可以自己找场地参加竞赛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4186141"/>
              </p:ext>
            </p:extLst>
          </p:nvPr>
        </p:nvGraphicFramePr>
        <p:xfrm>
          <a:off x="575556" y="3284984"/>
          <a:ext cx="4788532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88532">
                  <a:extLst>
                    <a:ext uri="{9D8B030D-6E8A-4147-A177-3AD203B41FA5}">
                      <a16:colId xmlns:a16="http://schemas.microsoft.com/office/drawing/2014/main" val="42350185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</a:pPr>
                      <a:r>
                        <a:rPr lang="zh-CN" altLang="en-US" sz="2000" b="1" dirty="0"/>
                        <a:t>专用场地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50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</a:pPr>
                      <a:r>
                        <a:rPr lang="zh-CN" altLang="en-US" sz="2000" b="1" dirty="0"/>
                        <a:t>综教</a:t>
                      </a:r>
                      <a:r>
                        <a:rPr lang="en-US" altLang="zh-CN" sz="2000" b="1" dirty="0"/>
                        <a:t>A101</a:t>
                      </a:r>
                      <a:r>
                        <a:rPr lang="zh-CN" altLang="en-US" sz="2000" b="1" dirty="0"/>
                        <a:t>、</a:t>
                      </a:r>
                      <a:r>
                        <a:rPr lang="en-US" altLang="zh-CN" sz="2000" b="1" dirty="0"/>
                        <a:t>A102</a:t>
                      </a:r>
                      <a:r>
                        <a:rPr lang="zh-CN" altLang="en-US" sz="2000" b="1" dirty="0"/>
                        <a:t>、</a:t>
                      </a:r>
                      <a:r>
                        <a:rPr lang="en-US" altLang="zh-CN" sz="2000" b="1" dirty="0"/>
                        <a:t>A103</a:t>
                      </a:r>
                      <a:r>
                        <a:rPr lang="zh-CN" altLang="en-US" sz="2000" b="1" dirty="0"/>
                        <a:t>、</a:t>
                      </a:r>
                      <a:r>
                        <a:rPr lang="en-US" altLang="zh-CN" sz="2000" b="1" dirty="0"/>
                        <a:t>A105</a:t>
                      </a:r>
                      <a:r>
                        <a:rPr lang="zh-CN" altLang="en-US" sz="2000" b="1" dirty="0"/>
                        <a:t>、</a:t>
                      </a:r>
                      <a:r>
                        <a:rPr lang="en-US" altLang="zh-CN" sz="2000" b="1" dirty="0"/>
                        <a:t>A106</a:t>
                      </a:r>
                      <a:endParaRPr lang="zh-CN" altLang="en-US" sz="2000" b="1" dirty="0"/>
                    </a:p>
                    <a:p>
                      <a:pPr algn="l">
                        <a:spcBef>
                          <a:spcPts val="0"/>
                        </a:spcBef>
                      </a:pPr>
                      <a:r>
                        <a:rPr lang="zh-CN" altLang="en-US" sz="2000" b="1" dirty="0"/>
                        <a:t>综教</a:t>
                      </a:r>
                      <a:r>
                        <a:rPr lang="en-US" altLang="zh-CN" sz="2000" b="1" dirty="0"/>
                        <a:t>A201</a:t>
                      </a:r>
                      <a:r>
                        <a:rPr lang="zh-CN" altLang="en-US" sz="2000" b="1" dirty="0"/>
                        <a:t>、</a:t>
                      </a:r>
                      <a:r>
                        <a:rPr lang="en-US" altLang="zh-CN" sz="2000" b="1" dirty="0"/>
                        <a:t>A203</a:t>
                      </a:r>
                      <a:r>
                        <a:rPr lang="zh-CN" altLang="en-US" sz="2000" b="1" dirty="0"/>
                        <a:t>、</a:t>
                      </a:r>
                      <a:r>
                        <a:rPr lang="en-US" altLang="zh-CN" sz="2000" b="1" dirty="0"/>
                        <a:t>A205</a:t>
                      </a:r>
                      <a:r>
                        <a:rPr lang="zh-CN" altLang="en-US" sz="2000" b="1" dirty="0"/>
                        <a:t>、</a:t>
                      </a:r>
                      <a:r>
                        <a:rPr lang="en-US" altLang="zh-CN" sz="2000" b="1" dirty="0"/>
                        <a:t>A206</a:t>
                      </a:r>
                      <a:endParaRPr lang="zh-CN" altLang="en-US" sz="2000" b="1" dirty="0"/>
                    </a:p>
                    <a:p>
                      <a:pPr algn="l">
                        <a:spcBef>
                          <a:spcPts val="0"/>
                        </a:spcBef>
                      </a:pPr>
                      <a:r>
                        <a:rPr lang="zh-CN" altLang="en-US" sz="2000" b="1" dirty="0"/>
                        <a:t>综教</a:t>
                      </a:r>
                      <a:r>
                        <a:rPr lang="en-US" altLang="zh-CN" sz="2000" b="1" dirty="0"/>
                        <a:t>A304</a:t>
                      </a:r>
                      <a:r>
                        <a:rPr lang="zh-CN" altLang="en-US" sz="2000" b="1" dirty="0"/>
                        <a:t>、</a:t>
                      </a:r>
                      <a:r>
                        <a:rPr lang="en-US" altLang="zh-CN" sz="2000" b="1" dirty="0"/>
                        <a:t>A305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327114"/>
                  </a:ext>
                </a:extLst>
              </a:tr>
            </a:tbl>
          </a:graphicData>
        </a:graphic>
      </p:graphicFrame>
      <p:sp>
        <p:nvSpPr>
          <p:cNvPr id="9" name="矩形标注 8"/>
          <p:cNvSpPr/>
          <p:nvPr/>
        </p:nvSpPr>
        <p:spPr>
          <a:xfrm>
            <a:off x="1691680" y="5733256"/>
            <a:ext cx="2335088" cy="732791"/>
          </a:xfrm>
          <a:prstGeom prst="wedgeRectCallout">
            <a:avLst>
              <a:gd name="adj1" fmla="val 159443"/>
              <a:gd name="adj2" fmla="val 286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二层数学实验中心</a:t>
            </a:r>
          </a:p>
        </p:txBody>
      </p:sp>
    </p:spTree>
    <p:extLst>
      <p:ext uri="{BB962C8B-B14F-4D97-AF65-F5344CB8AC3E}">
        <p14:creationId xmlns:p14="http://schemas.microsoft.com/office/powerpoint/2010/main" val="4254045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/>
              <a:t>4. </a:t>
            </a:r>
            <a:r>
              <a:rPr lang="zh-CN" altLang="en-US" b="1" dirty="0"/>
              <a:t>竞赛论文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68760"/>
            <a:ext cx="8075240" cy="5472608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400" dirty="0"/>
              <a:t>论文应为一个</a:t>
            </a:r>
            <a:r>
              <a:rPr lang="en-US" altLang="zh-CN" sz="2400" dirty="0"/>
              <a:t>pdf</a:t>
            </a:r>
            <a:r>
              <a:rPr lang="zh-CN" altLang="en-US" sz="2400" dirty="0"/>
              <a:t>文件，支撑材料为一个压缩包，都不能超过</a:t>
            </a:r>
            <a:r>
              <a:rPr lang="en-US" altLang="zh-CN" sz="2400" dirty="0"/>
              <a:t>20M</a:t>
            </a:r>
            <a:r>
              <a:rPr lang="zh-CN" altLang="en-US" sz="2400" dirty="0"/>
              <a:t>；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400" dirty="0"/>
              <a:t>论文和支撑材料的内容中，</a:t>
            </a:r>
            <a:r>
              <a:rPr lang="zh-CN" altLang="en-US" sz="24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不能出现承诺书、队员姓名、学校名字、队伍编号信息</a:t>
            </a:r>
            <a:r>
              <a:rPr lang="zh-CN" altLang="en-US" sz="2400" dirty="0"/>
              <a:t>，否则视为</a:t>
            </a:r>
            <a:r>
              <a:rPr lang="zh-CN" altLang="en-US" sz="2400"/>
              <a:t>违规。</a:t>
            </a:r>
            <a:r>
              <a:rPr lang="en-US" altLang="zh-CN" sz="2400">
                <a:solidFill>
                  <a:srgbClr val="FF0000"/>
                </a:solidFill>
              </a:rPr>
              <a:t>——</a:t>
            </a:r>
            <a:r>
              <a:rPr lang="zh-CN" altLang="en-US" sz="2400">
                <a:solidFill>
                  <a:srgbClr val="FF0000"/>
                </a:solidFill>
              </a:rPr>
              <a:t>一票否决！</a:t>
            </a:r>
            <a:endParaRPr lang="zh-CN" altLang="en-US" sz="2400" dirty="0">
              <a:solidFill>
                <a:srgbClr val="FF0000"/>
              </a:solidFill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400" dirty="0"/>
              <a:t>文件名不要用学校名字、队员姓名、队伍编号。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400" dirty="0"/>
              <a:t>不要大量贴图来逃避查重。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400" b="1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论文必须有附录，附录中必须有代码</a:t>
            </a:r>
            <a:r>
              <a:rPr lang="zh-CN" altLang="en-US" sz="2400"/>
              <a:t>，建议代码贴</a:t>
            </a:r>
            <a:r>
              <a:rPr lang="en-US" altLang="zh-CN" sz="2400"/>
              <a:t>1</a:t>
            </a:r>
            <a:r>
              <a:rPr lang="zh-CN" altLang="en-US" sz="2400"/>
              <a:t>页左右，</a:t>
            </a:r>
            <a:r>
              <a:rPr lang="zh-CN" altLang="en-US" sz="2400" dirty="0"/>
              <a:t>并提供支撑材料的文件目录！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400" dirty="0"/>
              <a:t>允许没有支撑材料，但需在论文附录中注明：“本论文没有支撑材料</a:t>
            </a:r>
            <a:r>
              <a:rPr lang="zh-CN" altLang="en-US" sz="2400"/>
              <a:t>”。</a:t>
            </a:r>
            <a:endParaRPr lang="en-US" altLang="zh-CN" sz="2400"/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altLang="zh-CN" sz="2400"/>
              <a:t>AI</a:t>
            </a:r>
            <a:r>
              <a:rPr lang="zh-CN" altLang="en-US" sz="2400"/>
              <a:t>可用，但大篇幅使用</a:t>
            </a:r>
            <a:r>
              <a:rPr lang="en-US" altLang="zh-CN" sz="2400"/>
              <a:t>AI</a:t>
            </a:r>
            <a:r>
              <a:rPr lang="zh-CN" altLang="en-US" sz="2400"/>
              <a:t>生成内容，最好标注、说明一下。</a:t>
            </a:r>
            <a:endParaRPr lang="en-US" altLang="zh-CN" sz="2400"/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zh-CN" altLang="en-US" sz="2400"/>
              <a:t>注意规范做好参考文献的引用和标注</a:t>
            </a:r>
            <a:r>
              <a:rPr lang="en-US" altLang="zh-CN" sz="2400">
                <a:solidFill>
                  <a:srgbClr val="FF0000"/>
                </a:solidFill>
              </a:rPr>
              <a:t>——</a:t>
            </a:r>
            <a:r>
              <a:rPr lang="zh-CN" altLang="en-US" sz="2400">
                <a:solidFill>
                  <a:srgbClr val="FF0000"/>
                </a:solidFill>
              </a:rPr>
              <a:t>一票否决！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459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114D4C7-C3DC-4573-B628-9607C6228BEF}"/>
              </a:ext>
            </a:extLst>
          </p:cNvPr>
          <p:cNvSpPr/>
          <p:nvPr/>
        </p:nvSpPr>
        <p:spPr>
          <a:xfrm>
            <a:off x="1691680" y="692696"/>
            <a:ext cx="5760640" cy="55446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附录</a:t>
            </a:r>
            <a:endParaRPr lang="en-US" altLang="zh-CN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支撑材料目录</a:t>
            </a:r>
            <a:endParaRPr lang="en-US" altLang="zh-CN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rrmm1.m  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第一问</a:t>
            </a:r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问题求解</a:t>
            </a:r>
            <a:endParaRPr lang="en-US" altLang="zh-CN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rrmm2.m  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第一问</a:t>
            </a:r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YY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问题求解</a:t>
            </a:r>
            <a:endParaRPr lang="en-US" altLang="zh-CN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cder.m       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第二问求解</a:t>
            </a:r>
            <a:endParaRPr lang="en-US" altLang="zh-CN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qwcder.m  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第三问求解</a:t>
            </a:r>
            <a:endParaRPr lang="en-US" altLang="zh-CN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自编程序代码</a:t>
            </a:r>
            <a:endParaRPr lang="en-US" altLang="zh-CN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(1)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第一问</a:t>
            </a:r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问题求解代码</a:t>
            </a:r>
            <a:endParaRPr lang="en-US" altLang="zh-CN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(2)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第二问求解代码</a:t>
            </a:r>
            <a:endParaRPr lang="en-US" altLang="zh-CN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 startAt="3"/>
            </a:pPr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计算结果</a:t>
            </a:r>
            <a:endParaRPr lang="en-US" altLang="zh-CN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(1)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第一问计算结果</a:t>
            </a:r>
            <a:endParaRPr lang="en-US" altLang="zh-CN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(2)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第二问计算结果</a:t>
            </a:r>
            <a:endParaRPr lang="en-US" altLang="zh-CN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(3)</a:t>
            </a:r>
            <a:r>
              <a: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第三问计算结果</a:t>
            </a:r>
            <a:endParaRPr lang="en-US" altLang="zh-CN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0854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85190" y="1437640"/>
            <a:ext cx="7675880" cy="4166870"/>
          </a:xfrm>
        </p:spPr>
        <p:txBody>
          <a:bodyPr>
            <a:normAutofit fontScale="90000" lnSpcReduction="10000"/>
          </a:bodyPr>
          <a:lstStyle/>
          <a:p>
            <a:r>
              <a:rPr lang="zh-CN" altLang="en-US" sz="2665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退出与建模有关的群和论坛</a:t>
            </a:r>
            <a:r>
              <a:rPr lang="en-US" altLang="zh-CN" sz="2665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sz="2665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校内通知群除外</a:t>
            </a:r>
            <a:r>
              <a:rPr lang="en-US" altLang="zh-CN" sz="2665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</a:p>
          <a:p>
            <a:r>
              <a:rPr lang="zh-CN" altLang="en-US" sz="2665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检查电脑文档编辑软件</a:t>
            </a:r>
            <a:r>
              <a:rPr lang="en-US" altLang="zh-CN" sz="2665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,  </a:t>
            </a:r>
            <a:r>
              <a:rPr lang="zh-CN" altLang="en-US" sz="2665" b="1" dirty="0">
                <a:solidFill>
                  <a:srgbClr val="3333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不要出现下面的情况</a:t>
            </a:r>
            <a:endParaRPr lang="en-US" altLang="zh-CN" sz="2665" b="1" dirty="0">
              <a:solidFill>
                <a:srgbClr val="3333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665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665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endParaRPr lang="zh-CN" altLang="en-US" sz="2665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endParaRPr lang="zh-CN" altLang="en-US" sz="2665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endParaRPr lang="zh-CN" altLang="en-US" sz="2665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endParaRPr lang="zh-CN" altLang="en-US" sz="2665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endParaRPr lang="zh-CN" altLang="en-US" sz="2665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z="2665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文件属性暴露姓名或者学校</a:t>
            </a:r>
            <a:endParaRPr lang="en-US" altLang="zh-CN" sz="2665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665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zh-CN" altLang="en-US" sz="2665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5" name="图片 4"/>
          <p:cNvPicPr/>
          <p:nvPr/>
        </p:nvPicPr>
        <p:blipFill rotWithShape="1">
          <a:blip r:embed="rId2"/>
          <a:srcRect l="32814" t="36170" r="30419" b="43830"/>
          <a:stretch>
            <a:fillRect/>
          </a:stretch>
        </p:blipFill>
        <p:spPr bwMode="auto">
          <a:xfrm>
            <a:off x="1132205" y="2379975"/>
            <a:ext cx="6824171" cy="2561193"/>
          </a:xfrm>
          <a:prstGeom prst="rect">
            <a:avLst/>
          </a:prstGeom>
          <a:ln>
            <a:noFill/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墨迹 7"/>
              <p14:cNvContentPartPr/>
              <p14:nvPr/>
            </p14:nvContentPartPr>
            <p14:xfrm>
              <a:off x="2437448" y="2938868"/>
              <a:ext cx="841590" cy="0"/>
            </p14:xfrm>
          </p:contentPart>
        </mc:Choice>
        <mc:Fallback xmlns="">
          <p:pic>
            <p:nvPicPr>
              <p:cNvPr id="8" name="墨迹 7"/>
            </p:nvPicPr>
            <p:blipFill>
              <a:blip r:embed="rId6"/>
            </p:blipFill>
            <p:spPr>
              <a:xfrm>
                <a:off x="2437448" y="2938868"/>
                <a:ext cx="841590" cy="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墨迹 8"/>
              <p14:cNvContentPartPr/>
              <p14:nvPr/>
            </p14:nvContentPartPr>
            <p14:xfrm>
              <a:off x="2474033" y="2980489"/>
              <a:ext cx="768420" cy="110970"/>
            </p14:xfrm>
          </p:contentPart>
        </mc:Choice>
        <mc:Fallback xmlns="">
          <p:pic>
            <p:nvPicPr>
              <p:cNvPr id="9" name="墨迹 8"/>
            </p:nvPicPr>
            <p:blipFill>
              <a:blip r:embed="rId8"/>
            </p:blipFill>
            <p:spPr>
              <a:xfrm>
                <a:off x="2474033" y="2980489"/>
                <a:ext cx="768420" cy="110970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690</TotalTime>
  <Words>1798</Words>
  <Application>Microsoft Office PowerPoint</Application>
  <PresentationFormat>全屏显示(4:3)</PresentationFormat>
  <Paragraphs>167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黑体</vt:lpstr>
      <vt:lpstr>华文楷体</vt:lpstr>
      <vt:lpstr>宋体</vt:lpstr>
      <vt:lpstr>微软雅黑</vt:lpstr>
      <vt:lpstr>Arial</vt:lpstr>
      <vt:lpstr>Calibri</vt:lpstr>
      <vt:lpstr>Office 主题​​</vt:lpstr>
      <vt:lpstr>2024年全国大学生数学建模竞赛 参赛须知</vt:lpstr>
      <vt:lpstr>1. 赛前准备</vt:lpstr>
      <vt:lpstr>2. 竞赛开始</vt:lpstr>
      <vt:lpstr>PowerPoint 演示文稿</vt:lpstr>
      <vt:lpstr>2. 竞赛开始后</vt:lpstr>
      <vt:lpstr>3. 竞赛期间</vt:lpstr>
      <vt:lpstr>4. 竞赛论文</vt:lpstr>
      <vt:lpstr>PowerPoint 演示文稿</vt:lpstr>
      <vt:lpstr>PowerPoint 演示文稿</vt:lpstr>
      <vt:lpstr>PowerPoint 演示文稿</vt:lpstr>
      <vt:lpstr>PDF文件用浏览器打开时会显示原Word文档名字或学校</vt:lpstr>
      <vt:lpstr>PowerPoint 演示文稿</vt:lpstr>
      <vt:lpstr>5. 论文格式要求</vt:lpstr>
      <vt:lpstr>6. 官网提交</vt:lpstr>
      <vt:lpstr>7. 校内提交</vt:lpstr>
      <vt:lpstr>8. 承诺书</vt:lpstr>
      <vt:lpstr>9. 交卷流程</vt:lpstr>
      <vt:lpstr>10. 特别提示1</vt:lpstr>
      <vt:lpstr>10. 特别提示2</vt:lpstr>
      <vt:lpstr>11. 竞赛场地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2017年全国大学生数学建模竞赛参赛须知</dc:title>
  <dc:creator>maojingzhong</dc:creator>
  <cp:lastModifiedBy>BIT</cp:lastModifiedBy>
  <cp:revision>54</cp:revision>
  <dcterms:created xsi:type="dcterms:W3CDTF">2017-09-08T02:10:00Z</dcterms:created>
  <dcterms:modified xsi:type="dcterms:W3CDTF">2024-08-29T07:02:40Z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

<file path=docProps/thumbnail.jpeg>
</file>